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3239" y="340613"/>
            <a:ext cx="555752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93558"/>
            <a:ext cx="9113663" cy="3018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2268"/>
            <a:ext cx="2160270" cy="1544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084" y="340613"/>
            <a:ext cx="778383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9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046" y="2655189"/>
            <a:ext cx="8391906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7" Type="http://schemas.openxmlformats.org/officeDocument/2006/relationships/image" Target="../media/image7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552" y="1096645"/>
            <a:ext cx="7714615" cy="19945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ОРГАНИЗАЦИЯ</a:t>
            </a:r>
            <a:r>
              <a:rPr dirty="0" sz="2400" spc="-5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3399"/>
                </a:solidFill>
                <a:latin typeface="Arial Black"/>
                <a:cs typeface="Arial Black"/>
              </a:rPr>
              <a:t>ДЕЯТЕЛЬНОСТИ</a:t>
            </a:r>
            <a:endParaRPr sz="2400">
              <a:latin typeface="Arial Black"/>
              <a:cs typeface="Arial Black"/>
            </a:endParaRPr>
          </a:p>
          <a:p>
            <a:pPr algn="ctr" marL="94615" marR="87630">
              <a:lnSpc>
                <a:spcPct val="107500"/>
              </a:lnSpc>
              <a:spcBef>
                <a:spcPts val="5"/>
              </a:spcBef>
            </a:pPr>
            <a:r>
              <a:rPr dirty="0" sz="2400" spc="-5">
                <a:solidFill>
                  <a:srgbClr val="003399"/>
                </a:solidFill>
                <a:latin typeface="Arial Black"/>
                <a:cs typeface="Arial Black"/>
              </a:rPr>
              <a:t>ВСЕРОССИЙСКОГО</a:t>
            </a:r>
            <a:r>
              <a:rPr dirty="0" sz="2400" spc="-6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ДЕТСКО-ЮНОШЕСКОГО </a:t>
            </a:r>
            <a:r>
              <a:rPr dirty="0" sz="2400" spc="-78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3399"/>
                </a:solidFill>
                <a:latin typeface="Arial Black"/>
                <a:cs typeface="Arial Black"/>
              </a:rPr>
              <a:t>ВОЕННО-ПАТРИОТИЧЕСКОГО</a:t>
            </a:r>
            <a:endParaRPr sz="2400">
              <a:latin typeface="Arial Black"/>
              <a:cs typeface="Arial Black"/>
            </a:endParaRPr>
          </a:p>
          <a:p>
            <a:pPr algn="ctr" marL="12700" marR="5080">
              <a:lnSpc>
                <a:spcPct val="107600"/>
              </a:lnSpc>
              <a:spcBef>
                <a:spcPts val="10"/>
              </a:spcBef>
            </a:pPr>
            <a:r>
              <a:rPr dirty="0" sz="2400" spc="-5">
                <a:solidFill>
                  <a:srgbClr val="003399"/>
                </a:solidFill>
                <a:latin typeface="Arial Black"/>
                <a:cs typeface="Arial Black"/>
              </a:rPr>
              <a:t>ОБЩЕСТВЕННОГО</a:t>
            </a:r>
            <a:r>
              <a:rPr dirty="0" sz="2400" spc="-5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ДВИЖЕНИЯ</a:t>
            </a:r>
            <a:r>
              <a:rPr dirty="0" sz="2400" spc="-2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«ЮНАРМИЯ» </a:t>
            </a:r>
            <a:r>
              <a:rPr dirty="0" sz="2400" spc="-78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В</a:t>
            </a:r>
            <a:r>
              <a:rPr dirty="0" sz="2400" spc="-3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ОБРАЗОВАТЕЛЬНЫХ</a:t>
            </a:r>
            <a:r>
              <a:rPr dirty="0" sz="2400" spc="-3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ОРГАНИЗАЦИЯХ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88378"/>
            <a:ext cx="9144000" cy="6558280"/>
            <a:chOff x="0" y="288378"/>
            <a:chExt cx="9144000" cy="6558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5702" y="3139623"/>
              <a:ext cx="5184521" cy="37070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8378"/>
              <a:ext cx="9143937" cy="603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75" y="2228849"/>
            <a:ext cx="2286000" cy="1428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592146"/>
            <a:ext cx="1685289" cy="612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ts val="2305"/>
              </a:lnSpc>
              <a:spcBef>
                <a:spcPts val="105"/>
              </a:spcBef>
            </a:pPr>
            <a:r>
              <a:rPr dirty="0" sz="2000" spc="-15" b="1">
                <a:latin typeface="Calibri"/>
                <a:cs typeface="Calibri"/>
              </a:rPr>
              <a:t>Туристско-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 spc="-10" b="1">
                <a:latin typeface="Calibri"/>
                <a:cs typeface="Calibri"/>
              </a:rPr>
              <a:t>краеведческое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2228850"/>
            <a:ext cx="2286000" cy="1428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0414" y="2592146"/>
            <a:ext cx="1661795" cy="612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dirty="0" sz="2000" spc="-10" b="1">
                <a:latin typeface="Calibri"/>
                <a:cs typeface="Calibri"/>
              </a:rPr>
              <a:t>Физкультурно-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 spc="-5" b="1">
                <a:latin typeface="Calibri"/>
                <a:cs typeface="Calibri"/>
              </a:rPr>
              <a:t>спортивное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6925" y="2228850"/>
            <a:ext cx="2286000" cy="14287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56782" y="2592146"/>
            <a:ext cx="1532890" cy="612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ts val="2305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Военно-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dirty="0" sz="2000" spc="-5" b="1">
                <a:latin typeface="Calibri"/>
                <a:cs typeface="Calibri"/>
              </a:rPr>
              <a:t>историческое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3475" y="3743325"/>
            <a:ext cx="2286000" cy="14192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41475" y="4102100"/>
            <a:ext cx="1274445" cy="61150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 indent="154940">
              <a:lnSpc>
                <a:spcPts val="2210"/>
              </a:lnSpc>
              <a:spcBef>
                <a:spcPts val="335"/>
              </a:spcBef>
            </a:pPr>
            <a:r>
              <a:rPr dirty="0" sz="2000" b="1">
                <a:latin typeface="Calibri"/>
                <a:cs typeface="Calibri"/>
              </a:rPr>
              <a:t>Военная 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</a:t>
            </a:r>
            <a:r>
              <a:rPr dirty="0" sz="2000" spc="-50" b="1">
                <a:latin typeface="Calibri"/>
                <a:cs typeface="Calibri"/>
              </a:rPr>
              <a:t>о</a:t>
            </a:r>
            <a:r>
              <a:rPr dirty="0" sz="2000" spc="-5" b="1">
                <a:latin typeface="Calibri"/>
                <a:cs typeface="Calibri"/>
              </a:rPr>
              <a:t>д</a:t>
            </a:r>
            <a:r>
              <a:rPr dirty="0" sz="2000" spc="-20" b="1">
                <a:latin typeface="Calibri"/>
                <a:cs typeface="Calibri"/>
              </a:rPr>
              <a:t>г</a:t>
            </a:r>
            <a:r>
              <a:rPr dirty="0" sz="2000" spc="-10" b="1">
                <a:latin typeface="Calibri"/>
                <a:cs typeface="Calibri"/>
              </a:rPr>
              <a:t>о</a:t>
            </a:r>
            <a:r>
              <a:rPr dirty="0" sz="2000" spc="-15" b="1">
                <a:latin typeface="Calibri"/>
                <a:cs typeface="Calibri"/>
              </a:rPr>
              <a:t>т</a:t>
            </a:r>
            <a:r>
              <a:rPr dirty="0" sz="2000" b="1">
                <a:latin typeface="Calibri"/>
                <a:cs typeface="Calibri"/>
              </a:rPr>
              <a:t>ов</a:t>
            </a:r>
            <a:r>
              <a:rPr dirty="0" sz="2000" spc="-15" b="1">
                <a:latin typeface="Calibri"/>
                <a:cs typeface="Calibri"/>
              </a:rPr>
              <a:t>к</a:t>
            </a:r>
            <a:r>
              <a:rPr dirty="0" sz="2000" b="1">
                <a:latin typeface="Calibri"/>
                <a:cs typeface="Calibri"/>
              </a:rPr>
              <a:t>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5200" y="3743325"/>
            <a:ext cx="2286000" cy="14192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92041" y="4102100"/>
            <a:ext cx="1514475" cy="61150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 indent="153670">
              <a:lnSpc>
                <a:spcPts val="2210"/>
              </a:lnSpc>
              <a:spcBef>
                <a:spcPts val="335"/>
              </a:spcBef>
            </a:pPr>
            <a:r>
              <a:rPr dirty="0" sz="2000" spc="-5" b="1">
                <a:latin typeface="Calibri"/>
                <a:cs typeface="Calibri"/>
              </a:rPr>
              <a:t>Поисковая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д</a:t>
            </a:r>
            <a:r>
              <a:rPr dirty="0" sz="2000" spc="-5" b="1">
                <a:latin typeface="Calibri"/>
                <a:cs typeface="Calibri"/>
              </a:rPr>
              <a:t>ея</a:t>
            </a:r>
            <a:r>
              <a:rPr dirty="0" sz="2000" spc="-20" b="1">
                <a:latin typeface="Calibri"/>
                <a:cs typeface="Calibri"/>
              </a:rPr>
              <a:t>т</a:t>
            </a:r>
            <a:r>
              <a:rPr dirty="0" sz="2000" spc="-40" b="1">
                <a:latin typeface="Calibri"/>
                <a:cs typeface="Calibri"/>
              </a:rPr>
              <a:t>е</a:t>
            </a:r>
            <a:r>
              <a:rPr dirty="0" sz="2000" b="1">
                <a:latin typeface="Calibri"/>
                <a:cs typeface="Calibri"/>
              </a:rPr>
              <a:t>льн</a:t>
            </a:r>
            <a:r>
              <a:rPr dirty="0" sz="2000" spc="5" b="1">
                <a:latin typeface="Calibri"/>
                <a:cs typeface="Calibri"/>
              </a:rPr>
              <a:t>о</a:t>
            </a:r>
            <a:r>
              <a:rPr dirty="0" sz="2000" spc="-5" b="1">
                <a:latin typeface="Calibri"/>
                <a:cs typeface="Calibri"/>
              </a:rPr>
              <a:t>сть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0250" y="3743325"/>
            <a:ext cx="2476500" cy="14192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20561" y="3962527"/>
            <a:ext cx="2004695" cy="89090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065" marR="5080">
              <a:lnSpc>
                <a:spcPts val="2210"/>
              </a:lnSpc>
              <a:spcBef>
                <a:spcPts val="335"/>
              </a:spcBef>
            </a:pPr>
            <a:r>
              <a:rPr dirty="0" sz="2000" spc="-5" b="1">
                <a:latin typeface="Calibri"/>
                <a:cs typeface="Calibri"/>
              </a:rPr>
              <a:t>Патриотическое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гражданское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55"/>
              </a:lnSpc>
            </a:pPr>
            <a:r>
              <a:rPr dirty="0" sz="2000" spc="-5" b="1">
                <a:latin typeface="Calibri"/>
                <a:cs typeface="Calibri"/>
              </a:rPr>
              <a:t>волонтерство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6475" y="5248275"/>
            <a:ext cx="2419350" cy="14287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89454" y="5751372"/>
            <a:ext cx="19494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libri"/>
                <a:cs typeface="Calibri"/>
              </a:rPr>
              <a:t>Музейная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работа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9625" y="5229225"/>
            <a:ext cx="2476500" cy="14478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34509" y="5332882"/>
            <a:ext cx="2005330" cy="116967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ts val="2210"/>
              </a:lnSpc>
              <a:spcBef>
                <a:spcPts val="335"/>
              </a:spcBef>
            </a:pPr>
            <a:r>
              <a:rPr dirty="0" sz="2000" spc="-5" b="1">
                <a:latin typeface="Calibri"/>
                <a:cs typeface="Calibri"/>
              </a:rPr>
              <a:t>Другие,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исходя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из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специфики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dirty="0" sz="2000" spc="-5" b="1">
                <a:latin typeface="Calibri"/>
                <a:cs typeface="Calibri"/>
              </a:rPr>
              <a:t>образовательной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dirty="0" sz="2000" spc="-5" b="1"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62860" y="795908"/>
            <a:ext cx="6179820" cy="635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5"/>
              </a:spcBef>
            </a:pPr>
            <a:r>
              <a:rPr dirty="0"/>
              <a:t>НАПРАВЛЕНИЯ</a:t>
            </a:r>
            <a:r>
              <a:rPr dirty="0" spc="-95"/>
              <a:t> </a:t>
            </a:r>
            <a:r>
              <a:rPr dirty="0"/>
              <a:t>ДЕЯТЕЛЬНОСТИ</a:t>
            </a:r>
            <a:r>
              <a:rPr dirty="0" spc="-65"/>
              <a:t> </a:t>
            </a:r>
            <a:r>
              <a:rPr dirty="0"/>
              <a:t>ОТРЯДОВ </a:t>
            </a:r>
            <a:r>
              <a:rPr dirty="0" spc="-650"/>
              <a:t> </a:t>
            </a:r>
            <a:r>
              <a:rPr dirty="0"/>
              <a:t>ДВИЖЕНИЯ</a:t>
            </a:r>
            <a:r>
              <a:rPr dirty="0" spc="-45"/>
              <a:t> </a:t>
            </a:r>
            <a:r>
              <a:rPr dirty="0"/>
              <a:t>«ЮНАРИМЯ»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0" y="120777"/>
            <a:ext cx="9144000" cy="2008505"/>
            <a:chOff x="0" y="120777"/>
            <a:chExt cx="9144000" cy="200850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826882"/>
              <a:ext cx="9144000" cy="30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811" y="344424"/>
              <a:ext cx="612648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858" y="370750"/>
              <a:ext cx="6042025" cy="5854700"/>
            </a:xfrm>
            <a:custGeom>
              <a:avLst/>
              <a:gdLst/>
              <a:ahLst/>
              <a:cxnLst/>
              <a:rect l="l" t="t" r="r" b="b"/>
              <a:pathLst>
                <a:path w="6042025" h="5854700">
                  <a:moveTo>
                    <a:pt x="3320313" y="5842000"/>
                  </a:moveTo>
                  <a:lnTo>
                    <a:pt x="2724118" y="5842000"/>
                  </a:lnTo>
                  <a:lnTo>
                    <a:pt x="2770319" y="5854700"/>
                  </a:lnTo>
                  <a:lnTo>
                    <a:pt x="3274952" y="5854700"/>
                  </a:lnTo>
                  <a:lnTo>
                    <a:pt x="3320313" y="5842000"/>
                  </a:lnTo>
                  <a:close/>
                </a:path>
                <a:path w="6042025" h="5854700">
                  <a:moveTo>
                    <a:pt x="3500507" y="5816600"/>
                  </a:moveTo>
                  <a:lnTo>
                    <a:pt x="2539159" y="5816600"/>
                  </a:lnTo>
                  <a:lnTo>
                    <a:pt x="2631655" y="5842000"/>
                  </a:lnTo>
                  <a:lnTo>
                    <a:pt x="3365556" y="5842000"/>
                  </a:lnTo>
                  <a:lnTo>
                    <a:pt x="3410674" y="5829300"/>
                  </a:lnTo>
                  <a:lnTo>
                    <a:pt x="3455660" y="5829300"/>
                  </a:lnTo>
                  <a:lnTo>
                    <a:pt x="3500507" y="5816600"/>
                  </a:lnTo>
                  <a:close/>
                </a:path>
                <a:path w="6042025" h="5854700">
                  <a:moveTo>
                    <a:pt x="949188" y="393700"/>
                  </a:moveTo>
                  <a:lnTo>
                    <a:pt x="1059678" y="546100"/>
                  </a:lnTo>
                  <a:lnTo>
                    <a:pt x="1021640" y="571500"/>
                  </a:lnTo>
                  <a:lnTo>
                    <a:pt x="984195" y="609600"/>
                  </a:lnTo>
                  <a:lnTo>
                    <a:pt x="947351" y="647700"/>
                  </a:lnTo>
                  <a:lnTo>
                    <a:pt x="911113" y="673100"/>
                  </a:lnTo>
                  <a:lnTo>
                    <a:pt x="875487" y="711200"/>
                  </a:lnTo>
                  <a:lnTo>
                    <a:pt x="840479" y="749300"/>
                  </a:lnTo>
                  <a:lnTo>
                    <a:pt x="806094" y="787400"/>
                  </a:lnTo>
                  <a:lnTo>
                    <a:pt x="772339" y="825500"/>
                  </a:lnTo>
                  <a:lnTo>
                    <a:pt x="739219" y="863600"/>
                  </a:lnTo>
                  <a:lnTo>
                    <a:pt x="706741" y="901700"/>
                  </a:lnTo>
                  <a:lnTo>
                    <a:pt x="674909" y="939800"/>
                  </a:lnTo>
                  <a:lnTo>
                    <a:pt x="643731" y="977900"/>
                  </a:lnTo>
                  <a:lnTo>
                    <a:pt x="613212" y="1016000"/>
                  </a:lnTo>
                  <a:lnTo>
                    <a:pt x="583357" y="1054100"/>
                  </a:lnTo>
                  <a:lnTo>
                    <a:pt x="554174" y="1092200"/>
                  </a:lnTo>
                  <a:lnTo>
                    <a:pt x="525667" y="1143000"/>
                  </a:lnTo>
                  <a:lnTo>
                    <a:pt x="497842" y="1181100"/>
                  </a:lnTo>
                  <a:lnTo>
                    <a:pt x="470706" y="1219200"/>
                  </a:lnTo>
                  <a:lnTo>
                    <a:pt x="444263" y="1270000"/>
                  </a:lnTo>
                  <a:lnTo>
                    <a:pt x="418521" y="1308100"/>
                  </a:lnTo>
                  <a:lnTo>
                    <a:pt x="393486" y="1346200"/>
                  </a:lnTo>
                  <a:lnTo>
                    <a:pt x="369161" y="1397000"/>
                  </a:lnTo>
                  <a:lnTo>
                    <a:pt x="345555" y="1435100"/>
                  </a:lnTo>
                  <a:lnTo>
                    <a:pt x="322673" y="1485900"/>
                  </a:lnTo>
                  <a:lnTo>
                    <a:pt x="300520" y="1524000"/>
                  </a:lnTo>
                  <a:lnTo>
                    <a:pt x="279102" y="1574800"/>
                  </a:lnTo>
                  <a:lnTo>
                    <a:pt x="258426" y="1625600"/>
                  </a:lnTo>
                  <a:lnTo>
                    <a:pt x="238496" y="1663700"/>
                  </a:lnTo>
                  <a:lnTo>
                    <a:pt x="219320" y="1714500"/>
                  </a:lnTo>
                  <a:lnTo>
                    <a:pt x="200903" y="1765300"/>
                  </a:lnTo>
                  <a:lnTo>
                    <a:pt x="183251" y="1803400"/>
                  </a:lnTo>
                  <a:lnTo>
                    <a:pt x="167009" y="1854200"/>
                  </a:lnTo>
                  <a:lnTo>
                    <a:pt x="151543" y="1892300"/>
                  </a:lnTo>
                  <a:lnTo>
                    <a:pt x="136850" y="1943100"/>
                  </a:lnTo>
                  <a:lnTo>
                    <a:pt x="122927" y="1993900"/>
                  </a:lnTo>
                  <a:lnTo>
                    <a:pt x="109769" y="2032000"/>
                  </a:lnTo>
                  <a:lnTo>
                    <a:pt x="97374" y="2082800"/>
                  </a:lnTo>
                  <a:lnTo>
                    <a:pt x="85739" y="2133600"/>
                  </a:lnTo>
                  <a:lnTo>
                    <a:pt x="74859" y="2171700"/>
                  </a:lnTo>
                  <a:lnTo>
                    <a:pt x="64731" y="2222500"/>
                  </a:lnTo>
                  <a:lnTo>
                    <a:pt x="55353" y="2260600"/>
                  </a:lnTo>
                  <a:lnTo>
                    <a:pt x="46720" y="2311400"/>
                  </a:lnTo>
                  <a:lnTo>
                    <a:pt x="38830" y="2362200"/>
                  </a:lnTo>
                  <a:lnTo>
                    <a:pt x="31678" y="2400300"/>
                  </a:lnTo>
                  <a:lnTo>
                    <a:pt x="25262" y="2451100"/>
                  </a:lnTo>
                  <a:lnTo>
                    <a:pt x="19578" y="2501900"/>
                  </a:lnTo>
                  <a:lnTo>
                    <a:pt x="14622" y="2540000"/>
                  </a:lnTo>
                  <a:lnTo>
                    <a:pt x="10392" y="2590800"/>
                  </a:lnTo>
                  <a:lnTo>
                    <a:pt x="6883" y="2641600"/>
                  </a:lnTo>
                  <a:lnTo>
                    <a:pt x="4093" y="2679700"/>
                  </a:lnTo>
                  <a:lnTo>
                    <a:pt x="2018" y="2730500"/>
                  </a:lnTo>
                  <a:lnTo>
                    <a:pt x="655" y="2768600"/>
                  </a:lnTo>
                  <a:lnTo>
                    <a:pt x="0" y="2819400"/>
                  </a:lnTo>
                  <a:lnTo>
                    <a:pt x="49" y="2870200"/>
                  </a:lnTo>
                  <a:lnTo>
                    <a:pt x="800" y="2908300"/>
                  </a:lnTo>
                  <a:lnTo>
                    <a:pt x="2250" y="2959100"/>
                  </a:lnTo>
                  <a:lnTo>
                    <a:pt x="7229" y="3048000"/>
                  </a:lnTo>
                  <a:lnTo>
                    <a:pt x="10752" y="3098800"/>
                  </a:lnTo>
                  <a:lnTo>
                    <a:pt x="14959" y="3136900"/>
                  </a:lnTo>
                  <a:lnTo>
                    <a:pt x="19847" y="3187700"/>
                  </a:lnTo>
                  <a:lnTo>
                    <a:pt x="25414" y="3225800"/>
                  </a:lnTo>
                  <a:lnTo>
                    <a:pt x="31654" y="3276600"/>
                  </a:lnTo>
                  <a:lnTo>
                    <a:pt x="38565" y="3314700"/>
                  </a:lnTo>
                  <a:lnTo>
                    <a:pt x="46144" y="3365500"/>
                  </a:lnTo>
                  <a:lnTo>
                    <a:pt x="54387" y="3403600"/>
                  </a:lnTo>
                  <a:lnTo>
                    <a:pt x="63290" y="3454400"/>
                  </a:lnTo>
                  <a:lnTo>
                    <a:pt x="72851" y="3492500"/>
                  </a:lnTo>
                  <a:lnTo>
                    <a:pt x="83066" y="3543300"/>
                  </a:lnTo>
                  <a:lnTo>
                    <a:pt x="93931" y="3581400"/>
                  </a:lnTo>
                  <a:lnTo>
                    <a:pt x="105443" y="3632200"/>
                  </a:lnTo>
                  <a:lnTo>
                    <a:pt x="117599" y="3670300"/>
                  </a:lnTo>
                  <a:lnTo>
                    <a:pt x="130395" y="3721100"/>
                  </a:lnTo>
                  <a:lnTo>
                    <a:pt x="143828" y="3759200"/>
                  </a:lnTo>
                  <a:lnTo>
                    <a:pt x="157895" y="3797300"/>
                  </a:lnTo>
                  <a:lnTo>
                    <a:pt x="172591" y="3848100"/>
                  </a:lnTo>
                  <a:lnTo>
                    <a:pt x="187915" y="3886200"/>
                  </a:lnTo>
                  <a:lnTo>
                    <a:pt x="203861" y="3924300"/>
                  </a:lnTo>
                  <a:lnTo>
                    <a:pt x="220428" y="3975100"/>
                  </a:lnTo>
                  <a:lnTo>
                    <a:pt x="237611" y="4013200"/>
                  </a:lnTo>
                  <a:lnTo>
                    <a:pt x="255407" y="4051300"/>
                  </a:lnTo>
                  <a:lnTo>
                    <a:pt x="273812" y="4089400"/>
                  </a:lnTo>
                  <a:lnTo>
                    <a:pt x="292824" y="4140200"/>
                  </a:lnTo>
                  <a:lnTo>
                    <a:pt x="312439" y="4178300"/>
                  </a:lnTo>
                  <a:lnTo>
                    <a:pt x="332654" y="4216400"/>
                  </a:lnTo>
                  <a:lnTo>
                    <a:pt x="353464" y="4254500"/>
                  </a:lnTo>
                  <a:lnTo>
                    <a:pt x="374867" y="4292600"/>
                  </a:lnTo>
                  <a:lnTo>
                    <a:pt x="396860" y="4330700"/>
                  </a:lnTo>
                  <a:lnTo>
                    <a:pt x="419438" y="4368800"/>
                  </a:lnTo>
                  <a:lnTo>
                    <a:pt x="442599" y="4406900"/>
                  </a:lnTo>
                  <a:lnTo>
                    <a:pt x="466340" y="4457700"/>
                  </a:lnTo>
                  <a:lnTo>
                    <a:pt x="490655" y="4495800"/>
                  </a:lnTo>
                  <a:lnTo>
                    <a:pt x="515543" y="4521200"/>
                  </a:lnTo>
                  <a:lnTo>
                    <a:pt x="541000" y="4559300"/>
                  </a:lnTo>
                  <a:lnTo>
                    <a:pt x="567023" y="4597400"/>
                  </a:lnTo>
                  <a:lnTo>
                    <a:pt x="593608" y="4635500"/>
                  </a:lnTo>
                  <a:lnTo>
                    <a:pt x="620751" y="4673600"/>
                  </a:lnTo>
                  <a:lnTo>
                    <a:pt x="648450" y="4711700"/>
                  </a:lnTo>
                  <a:lnTo>
                    <a:pt x="676700" y="4749800"/>
                  </a:lnTo>
                  <a:lnTo>
                    <a:pt x="705499" y="4775200"/>
                  </a:lnTo>
                  <a:lnTo>
                    <a:pt x="734844" y="4813300"/>
                  </a:lnTo>
                  <a:lnTo>
                    <a:pt x="764730" y="4851400"/>
                  </a:lnTo>
                  <a:lnTo>
                    <a:pt x="795154" y="4876800"/>
                  </a:lnTo>
                  <a:lnTo>
                    <a:pt x="826113" y="4914900"/>
                  </a:lnTo>
                  <a:lnTo>
                    <a:pt x="857604" y="4953000"/>
                  </a:lnTo>
                  <a:lnTo>
                    <a:pt x="889623" y="4978400"/>
                  </a:lnTo>
                  <a:lnTo>
                    <a:pt x="922166" y="5016500"/>
                  </a:lnTo>
                  <a:lnTo>
                    <a:pt x="955231" y="5041900"/>
                  </a:lnTo>
                  <a:lnTo>
                    <a:pt x="988814" y="5080000"/>
                  </a:lnTo>
                  <a:lnTo>
                    <a:pt x="1022912" y="5105400"/>
                  </a:lnTo>
                  <a:lnTo>
                    <a:pt x="1057520" y="5130800"/>
                  </a:lnTo>
                  <a:lnTo>
                    <a:pt x="1092637" y="5168900"/>
                  </a:lnTo>
                  <a:lnTo>
                    <a:pt x="1128258" y="5194300"/>
                  </a:lnTo>
                  <a:lnTo>
                    <a:pt x="1200998" y="5245100"/>
                  </a:lnTo>
                  <a:lnTo>
                    <a:pt x="1238112" y="5283200"/>
                  </a:lnTo>
                  <a:lnTo>
                    <a:pt x="1275716" y="5308600"/>
                  </a:lnTo>
                  <a:lnTo>
                    <a:pt x="1352383" y="5359400"/>
                  </a:lnTo>
                  <a:lnTo>
                    <a:pt x="1430972" y="5410200"/>
                  </a:lnTo>
                  <a:lnTo>
                    <a:pt x="1511456" y="5461000"/>
                  </a:lnTo>
                  <a:lnTo>
                    <a:pt x="1552400" y="5473700"/>
                  </a:lnTo>
                  <a:lnTo>
                    <a:pt x="1593808" y="5499100"/>
                  </a:lnTo>
                  <a:lnTo>
                    <a:pt x="1678001" y="5549900"/>
                  </a:lnTo>
                  <a:lnTo>
                    <a:pt x="1720779" y="5562600"/>
                  </a:lnTo>
                  <a:lnTo>
                    <a:pt x="1764007" y="5588000"/>
                  </a:lnTo>
                  <a:lnTo>
                    <a:pt x="1807682" y="5600700"/>
                  </a:lnTo>
                  <a:lnTo>
                    <a:pt x="1851799" y="5626100"/>
                  </a:lnTo>
                  <a:lnTo>
                    <a:pt x="1896357" y="5638800"/>
                  </a:lnTo>
                  <a:lnTo>
                    <a:pt x="1941351" y="5664200"/>
                  </a:lnTo>
                  <a:lnTo>
                    <a:pt x="2032466" y="5689600"/>
                  </a:lnTo>
                  <a:lnTo>
                    <a:pt x="2078241" y="5715000"/>
                  </a:lnTo>
                  <a:lnTo>
                    <a:pt x="2354305" y="5791200"/>
                  </a:lnTo>
                  <a:lnTo>
                    <a:pt x="2400483" y="5791200"/>
                  </a:lnTo>
                  <a:lnTo>
                    <a:pt x="2492917" y="5816600"/>
                  </a:lnTo>
                  <a:lnTo>
                    <a:pt x="3545207" y="5816600"/>
                  </a:lnTo>
                  <a:lnTo>
                    <a:pt x="3589753" y="5803900"/>
                  </a:lnTo>
                  <a:lnTo>
                    <a:pt x="3634137" y="5803900"/>
                  </a:lnTo>
                  <a:lnTo>
                    <a:pt x="4067509" y="5676900"/>
                  </a:lnTo>
                  <a:lnTo>
                    <a:pt x="4109638" y="5651500"/>
                  </a:lnTo>
                  <a:lnTo>
                    <a:pt x="4193143" y="5626100"/>
                  </a:lnTo>
                  <a:lnTo>
                    <a:pt x="4234504" y="5600700"/>
                  </a:lnTo>
                  <a:lnTo>
                    <a:pt x="4275594" y="5588000"/>
                  </a:lnTo>
                  <a:lnTo>
                    <a:pt x="4316406" y="5562600"/>
                  </a:lnTo>
                  <a:lnTo>
                    <a:pt x="4356932" y="5549900"/>
                  </a:lnTo>
                  <a:lnTo>
                    <a:pt x="4397166" y="5524500"/>
                  </a:lnTo>
                  <a:lnTo>
                    <a:pt x="4437101" y="5511800"/>
                  </a:lnTo>
                  <a:lnTo>
                    <a:pt x="4456914" y="5499100"/>
                  </a:lnTo>
                  <a:lnTo>
                    <a:pt x="2776623" y="5499100"/>
                  </a:lnTo>
                  <a:lnTo>
                    <a:pt x="2731892" y="5486400"/>
                  </a:lnTo>
                  <a:lnTo>
                    <a:pt x="2687238" y="5486400"/>
                  </a:lnTo>
                  <a:lnTo>
                    <a:pt x="2642670" y="5473700"/>
                  </a:lnTo>
                  <a:lnTo>
                    <a:pt x="2598197" y="5473700"/>
                  </a:lnTo>
                  <a:lnTo>
                    <a:pt x="2553832" y="5461000"/>
                  </a:lnTo>
                  <a:lnTo>
                    <a:pt x="2509583" y="5461000"/>
                  </a:lnTo>
                  <a:lnTo>
                    <a:pt x="2033491" y="5321300"/>
                  </a:lnTo>
                  <a:lnTo>
                    <a:pt x="1991444" y="5295900"/>
                  </a:lnTo>
                  <a:lnTo>
                    <a:pt x="1949648" y="5283200"/>
                  </a:lnTo>
                  <a:lnTo>
                    <a:pt x="1908113" y="5257800"/>
                  </a:lnTo>
                  <a:lnTo>
                    <a:pt x="1866848" y="5245100"/>
                  </a:lnTo>
                  <a:lnTo>
                    <a:pt x="1825864" y="5219700"/>
                  </a:lnTo>
                  <a:lnTo>
                    <a:pt x="1785172" y="5207000"/>
                  </a:lnTo>
                  <a:lnTo>
                    <a:pt x="1664945" y="5130800"/>
                  </a:lnTo>
                  <a:lnTo>
                    <a:pt x="1547711" y="5054600"/>
                  </a:lnTo>
                  <a:lnTo>
                    <a:pt x="1471353" y="5003800"/>
                  </a:lnTo>
                  <a:lnTo>
                    <a:pt x="1396531" y="4953000"/>
                  </a:lnTo>
                  <a:lnTo>
                    <a:pt x="1359721" y="4927600"/>
                  </a:lnTo>
                  <a:lnTo>
                    <a:pt x="1323326" y="4889500"/>
                  </a:lnTo>
                  <a:lnTo>
                    <a:pt x="1251820" y="4838700"/>
                  </a:lnTo>
                  <a:lnTo>
                    <a:pt x="1216730" y="4800600"/>
                  </a:lnTo>
                  <a:lnTo>
                    <a:pt x="1182095" y="4762500"/>
                  </a:lnTo>
                  <a:lnTo>
                    <a:pt x="1147927" y="4737100"/>
                  </a:lnTo>
                  <a:lnTo>
                    <a:pt x="1114234" y="4699000"/>
                  </a:lnTo>
                  <a:lnTo>
                    <a:pt x="1081028" y="4660900"/>
                  </a:lnTo>
                  <a:lnTo>
                    <a:pt x="1048319" y="4635500"/>
                  </a:lnTo>
                  <a:lnTo>
                    <a:pt x="1016117" y="4597400"/>
                  </a:lnTo>
                  <a:lnTo>
                    <a:pt x="984567" y="4559300"/>
                  </a:lnTo>
                  <a:lnTo>
                    <a:pt x="953800" y="4521200"/>
                  </a:lnTo>
                  <a:lnTo>
                    <a:pt x="923814" y="4483100"/>
                  </a:lnTo>
                  <a:lnTo>
                    <a:pt x="894610" y="4445000"/>
                  </a:lnTo>
                  <a:lnTo>
                    <a:pt x="866186" y="4406900"/>
                  </a:lnTo>
                  <a:lnTo>
                    <a:pt x="838542" y="4368800"/>
                  </a:lnTo>
                  <a:lnTo>
                    <a:pt x="811677" y="4330700"/>
                  </a:lnTo>
                  <a:lnTo>
                    <a:pt x="785590" y="4292600"/>
                  </a:lnTo>
                  <a:lnTo>
                    <a:pt x="760281" y="4254500"/>
                  </a:lnTo>
                  <a:lnTo>
                    <a:pt x="735749" y="4216400"/>
                  </a:lnTo>
                  <a:lnTo>
                    <a:pt x="711994" y="4165600"/>
                  </a:lnTo>
                  <a:lnTo>
                    <a:pt x="689014" y="4127500"/>
                  </a:lnTo>
                  <a:lnTo>
                    <a:pt x="666809" y="4089400"/>
                  </a:lnTo>
                  <a:lnTo>
                    <a:pt x="645378" y="4051300"/>
                  </a:lnTo>
                  <a:lnTo>
                    <a:pt x="624721" y="4000500"/>
                  </a:lnTo>
                  <a:lnTo>
                    <a:pt x="604837" y="3962400"/>
                  </a:lnTo>
                  <a:lnTo>
                    <a:pt x="585725" y="3924300"/>
                  </a:lnTo>
                  <a:lnTo>
                    <a:pt x="567384" y="3886200"/>
                  </a:lnTo>
                  <a:lnTo>
                    <a:pt x="549815" y="3835400"/>
                  </a:lnTo>
                  <a:lnTo>
                    <a:pt x="533016" y="3797300"/>
                  </a:lnTo>
                  <a:lnTo>
                    <a:pt x="516986" y="3746500"/>
                  </a:lnTo>
                  <a:lnTo>
                    <a:pt x="501725" y="3708400"/>
                  </a:lnTo>
                  <a:lnTo>
                    <a:pt x="487232" y="3670300"/>
                  </a:lnTo>
                  <a:lnTo>
                    <a:pt x="473507" y="3619500"/>
                  </a:lnTo>
                  <a:lnTo>
                    <a:pt x="460548" y="3581400"/>
                  </a:lnTo>
                  <a:lnTo>
                    <a:pt x="448356" y="3530600"/>
                  </a:lnTo>
                  <a:lnTo>
                    <a:pt x="436929" y="3492500"/>
                  </a:lnTo>
                  <a:lnTo>
                    <a:pt x="426266" y="3441700"/>
                  </a:lnTo>
                  <a:lnTo>
                    <a:pt x="416368" y="3403600"/>
                  </a:lnTo>
                  <a:lnTo>
                    <a:pt x="407233" y="3352800"/>
                  </a:lnTo>
                  <a:lnTo>
                    <a:pt x="398861" y="3314700"/>
                  </a:lnTo>
                  <a:lnTo>
                    <a:pt x="391251" y="3263900"/>
                  </a:lnTo>
                  <a:lnTo>
                    <a:pt x="384402" y="3225800"/>
                  </a:lnTo>
                  <a:lnTo>
                    <a:pt x="378314" y="3175000"/>
                  </a:lnTo>
                  <a:lnTo>
                    <a:pt x="372986" y="3136900"/>
                  </a:lnTo>
                  <a:lnTo>
                    <a:pt x="368417" y="3086100"/>
                  </a:lnTo>
                  <a:lnTo>
                    <a:pt x="364606" y="3048000"/>
                  </a:lnTo>
                  <a:lnTo>
                    <a:pt x="359258" y="2959100"/>
                  </a:lnTo>
                  <a:lnTo>
                    <a:pt x="357720" y="2908300"/>
                  </a:lnTo>
                  <a:lnTo>
                    <a:pt x="356937" y="2870200"/>
                  </a:lnTo>
                  <a:lnTo>
                    <a:pt x="356909" y="2819400"/>
                  </a:lnTo>
                  <a:lnTo>
                    <a:pt x="357636" y="2781300"/>
                  </a:lnTo>
                  <a:lnTo>
                    <a:pt x="359117" y="2730500"/>
                  </a:lnTo>
                  <a:lnTo>
                    <a:pt x="361350" y="2679700"/>
                  </a:lnTo>
                  <a:lnTo>
                    <a:pt x="364337" y="2641600"/>
                  </a:lnTo>
                  <a:lnTo>
                    <a:pt x="368075" y="2590800"/>
                  </a:lnTo>
                  <a:lnTo>
                    <a:pt x="372564" y="2552700"/>
                  </a:lnTo>
                  <a:lnTo>
                    <a:pt x="377803" y="2501900"/>
                  </a:lnTo>
                  <a:lnTo>
                    <a:pt x="383792" y="2463800"/>
                  </a:lnTo>
                  <a:lnTo>
                    <a:pt x="390531" y="2413000"/>
                  </a:lnTo>
                  <a:lnTo>
                    <a:pt x="398017" y="2374900"/>
                  </a:lnTo>
                  <a:lnTo>
                    <a:pt x="406251" y="2324100"/>
                  </a:lnTo>
                  <a:lnTo>
                    <a:pt x="415233" y="2286000"/>
                  </a:lnTo>
                  <a:lnTo>
                    <a:pt x="424960" y="2235200"/>
                  </a:lnTo>
                  <a:lnTo>
                    <a:pt x="435433" y="2197100"/>
                  </a:lnTo>
                  <a:lnTo>
                    <a:pt x="446651" y="2159000"/>
                  </a:lnTo>
                  <a:lnTo>
                    <a:pt x="458614" y="2108200"/>
                  </a:lnTo>
                  <a:lnTo>
                    <a:pt x="471320" y="2070100"/>
                  </a:lnTo>
                  <a:lnTo>
                    <a:pt x="484769" y="2019300"/>
                  </a:lnTo>
                  <a:lnTo>
                    <a:pt x="498960" y="1981200"/>
                  </a:lnTo>
                  <a:lnTo>
                    <a:pt x="513892" y="1943100"/>
                  </a:lnTo>
                  <a:lnTo>
                    <a:pt x="529566" y="1892300"/>
                  </a:lnTo>
                  <a:lnTo>
                    <a:pt x="545979" y="1854200"/>
                  </a:lnTo>
                  <a:lnTo>
                    <a:pt x="563132" y="1816100"/>
                  </a:lnTo>
                  <a:lnTo>
                    <a:pt x="581024" y="1765300"/>
                  </a:lnTo>
                  <a:lnTo>
                    <a:pt x="599654" y="1727200"/>
                  </a:lnTo>
                  <a:lnTo>
                    <a:pt x="619022" y="1689100"/>
                  </a:lnTo>
                  <a:lnTo>
                    <a:pt x="639126" y="1651000"/>
                  </a:lnTo>
                  <a:lnTo>
                    <a:pt x="659966" y="1600200"/>
                  </a:lnTo>
                  <a:lnTo>
                    <a:pt x="681542" y="1562100"/>
                  </a:lnTo>
                  <a:lnTo>
                    <a:pt x="703852" y="1524000"/>
                  </a:lnTo>
                  <a:lnTo>
                    <a:pt x="726896" y="1485900"/>
                  </a:lnTo>
                  <a:lnTo>
                    <a:pt x="750674" y="1447800"/>
                  </a:lnTo>
                  <a:lnTo>
                    <a:pt x="775184" y="1409700"/>
                  </a:lnTo>
                  <a:lnTo>
                    <a:pt x="800427" y="1371600"/>
                  </a:lnTo>
                  <a:lnTo>
                    <a:pt x="826400" y="1333500"/>
                  </a:lnTo>
                  <a:lnTo>
                    <a:pt x="853104" y="1295400"/>
                  </a:lnTo>
                  <a:lnTo>
                    <a:pt x="880539" y="1257300"/>
                  </a:lnTo>
                  <a:lnTo>
                    <a:pt x="908702" y="1219200"/>
                  </a:lnTo>
                  <a:lnTo>
                    <a:pt x="937594" y="1181100"/>
                  </a:lnTo>
                  <a:lnTo>
                    <a:pt x="967214" y="1143000"/>
                  </a:lnTo>
                  <a:lnTo>
                    <a:pt x="997561" y="1104900"/>
                  </a:lnTo>
                  <a:lnTo>
                    <a:pt x="1028634" y="1066800"/>
                  </a:lnTo>
                  <a:lnTo>
                    <a:pt x="1060434" y="1041400"/>
                  </a:lnTo>
                  <a:lnTo>
                    <a:pt x="1092958" y="1003300"/>
                  </a:lnTo>
                  <a:lnTo>
                    <a:pt x="1126207" y="965200"/>
                  </a:lnTo>
                  <a:lnTo>
                    <a:pt x="1160180" y="939800"/>
                  </a:lnTo>
                  <a:lnTo>
                    <a:pt x="1194876" y="901700"/>
                  </a:lnTo>
                  <a:lnTo>
                    <a:pt x="1230294" y="863600"/>
                  </a:lnTo>
                  <a:lnTo>
                    <a:pt x="1266434" y="838200"/>
                  </a:lnTo>
                  <a:lnTo>
                    <a:pt x="1377209" y="838200"/>
                  </a:lnTo>
                  <a:lnTo>
                    <a:pt x="1378067" y="520700"/>
                  </a:lnTo>
                  <a:lnTo>
                    <a:pt x="949188" y="393700"/>
                  </a:lnTo>
                  <a:close/>
                </a:path>
                <a:path w="6042025" h="5854700">
                  <a:moveTo>
                    <a:pt x="4054846" y="0"/>
                  </a:moveTo>
                  <a:lnTo>
                    <a:pt x="3932799" y="342900"/>
                  </a:lnTo>
                  <a:lnTo>
                    <a:pt x="4025702" y="368300"/>
                  </a:lnTo>
                  <a:lnTo>
                    <a:pt x="4071562" y="393700"/>
                  </a:lnTo>
                  <a:lnTo>
                    <a:pt x="4117014" y="406400"/>
                  </a:lnTo>
                  <a:lnTo>
                    <a:pt x="4250817" y="482600"/>
                  </a:lnTo>
                  <a:lnTo>
                    <a:pt x="4294530" y="495300"/>
                  </a:lnTo>
                  <a:lnTo>
                    <a:pt x="4380564" y="546100"/>
                  </a:lnTo>
                  <a:lnTo>
                    <a:pt x="4464668" y="596900"/>
                  </a:lnTo>
                  <a:lnTo>
                    <a:pt x="4505970" y="635000"/>
                  </a:lnTo>
                  <a:lnTo>
                    <a:pt x="4546758" y="660400"/>
                  </a:lnTo>
                  <a:lnTo>
                    <a:pt x="4626748" y="711200"/>
                  </a:lnTo>
                  <a:lnTo>
                    <a:pt x="4665930" y="749300"/>
                  </a:lnTo>
                  <a:lnTo>
                    <a:pt x="4704554" y="774700"/>
                  </a:lnTo>
                  <a:lnTo>
                    <a:pt x="4742612" y="812800"/>
                  </a:lnTo>
                  <a:lnTo>
                    <a:pt x="4780092" y="838200"/>
                  </a:lnTo>
                  <a:lnTo>
                    <a:pt x="4816983" y="876300"/>
                  </a:lnTo>
                  <a:lnTo>
                    <a:pt x="4853275" y="901700"/>
                  </a:lnTo>
                  <a:lnTo>
                    <a:pt x="4888958" y="939800"/>
                  </a:lnTo>
                  <a:lnTo>
                    <a:pt x="4924020" y="977900"/>
                  </a:lnTo>
                  <a:lnTo>
                    <a:pt x="4958452" y="1016000"/>
                  </a:lnTo>
                  <a:lnTo>
                    <a:pt x="4992242" y="1054100"/>
                  </a:lnTo>
                  <a:lnTo>
                    <a:pt x="5025380" y="1092200"/>
                  </a:lnTo>
                  <a:lnTo>
                    <a:pt x="5056934" y="1117600"/>
                  </a:lnTo>
                  <a:lnTo>
                    <a:pt x="5087705" y="1155700"/>
                  </a:lnTo>
                  <a:lnTo>
                    <a:pt x="5117694" y="1193800"/>
                  </a:lnTo>
                  <a:lnTo>
                    <a:pt x="5146902" y="1231900"/>
                  </a:lnTo>
                  <a:lnTo>
                    <a:pt x="5175329" y="1270000"/>
                  </a:lnTo>
                  <a:lnTo>
                    <a:pt x="5202977" y="1308100"/>
                  </a:lnTo>
                  <a:lnTo>
                    <a:pt x="5229845" y="1346200"/>
                  </a:lnTo>
                  <a:lnTo>
                    <a:pt x="5255934" y="1384300"/>
                  </a:lnTo>
                  <a:lnTo>
                    <a:pt x="5281246" y="1435100"/>
                  </a:lnTo>
                  <a:lnTo>
                    <a:pt x="5305781" y="1473200"/>
                  </a:lnTo>
                  <a:lnTo>
                    <a:pt x="5329539" y="1511300"/>
                  </a:lnTo>
                  <a:lnTo>
                    <a:pt x="5352521" y="1549400"/>
                  </a:lnTo>
                  <a:lnTo>
                    <a:pt x="5374728" y="1587500"/>
                  </a:lnTo>
                  <a:lnTo>
                    <a:pt x="5396161" y="1638300"/>
                  </a:lnTo>
                  <a:lnTo>
                    <a:pt x="5416820" y="1676400"/>
                  </a:lnTo>
                  <a:lnTo>
                    <a:pt x="5436706" y="1714500"/>
                  </a:lnTo>
                  <a:lnTo>
                    <a:pt x="5455820" y="1752600"/>
                  </a:lnTo>
                  <a:lnTo>
                    <a:pt x="5474162" y="1803400"/>
                  </a:lnTo>
                  <a:lnTo>
                    <a:pt x="5491733" y="1841500"/>
                  </a:lnTo>
                  <a:lnTo>
                    <a:pt x="5508533" y="1879600"/>
                  </a:lnTo>
                  <a:lnTo>
                    <a:pt x="5524564" y="1930400"/>
                  </a:lnTo>
                  <a:lnTo>
                    <a:pt x="5539827" y="1968500"/>
                  </a:lnTo>
                  <a:lnTo>
                    <a:pt x="5554320" y="2019300"/>
                  </a:lnTo>
                  <a:lnTo>
                    <a:pt x="5568047" y="2057400"/>
                  </a:lnTo>
                  <a:lnTo>
                    <a:pt x="5581006" y="2108200"/>
                  </a:lnTo>
                  <a:lnTo>
                    <a:pt x="5593199" y="2146300"/>
                  </a:lnTo>
                  <a:lnTo>
                    <a:pt x="5604627" y="2184400"/>
                  </a:lnTo>
                  <a:lnTo>
                    <a:pt x="5615290" y="2235200"/>
                  </a:lnTo>
                  <a:lnTo>
                    <a:pt x="5625189" y="2273300"/>
                  </a:lnTo>
                  <a:lnTo>
                    <a:pt x="5634324" y="2324100"/>
                  </a:lnTo>
                  <a:lnTo>
                    <a:pt x="5642697" y="2362200"/>
                  </a:lnTo>
                  <a:lnTo>
                    <a:pt x="5650308" y="2413000"/>
                  </a:lnTo>
                  <a:lnTo>
                    <a:pt x="5657157" y="2451100"/>
                  </a:lnTo>
                  <a:lnTo>
                    <a:pt x="5663245" y="2501900"/>
                  </a:lnTo>
                  <a:lnTo>
                    <a:pt x="5668574" y="2540000"/>
                  </a:lnTo>
                  <a:lnTo>
                    <a:pt x="5673143" y="2590800"/>
                  </a:lnTo>
                  <a:lnTo>
                    <a:pt x="5676954" y="2628900"/>
                  </a:lnTo>
                  <a:lnTo>
                    <a:pt x="5680006" y="2679700"/>
                  </a:lnTo>
                  <a:lnTo>
                    <a:pt x="5682302" y="2730500"/>
                  </a:lnTo>
                  <a:lnTo>
                    <a:pt x="5683840" y="2768600"/>
                  </a:lnTo>
                  <a:lnTo>
                    <a:pt x="5684623" y="2819400"/>
                  </a:lnTo>
                  <a:lnTo>
                    <a:pt x="5684651" y="2857500"/>
                  </a:lnTo>
                  <a:lnTo>
                    <a:pt x="5683924" y="2908300"/>
                  </a:lnTo>
                  <a:lnTo>
                    <a:pt x="5682444" y="2946400"/>
                  </a:lnTo>
                  <a:lnTo>
                    <a:pt x="5680210" y="2997200"/>
                  </a:lnTo>
                  <a:lnTo>
                    <a:pt x="5677224" y="3035300"/>
                  </a:lnTo>
                  <a:lnTo>
                    <a:pt x="5673486" y="3086100"/>
                  </a:lnTo>
                  <a:lnTo>
                    <a:pt x="5668997" y="3124200"/>
                  </a:lnTo>
                  <a:lnTo>
                    <a:pt x="5663757" y="3175000"/>
                  </a:lnTo>
                  <a:lnTo>
                    <a:pt x="5657768" y="3213100"/>
                  </a:lnTo>
                  <a:lnTo>
                    <a:pt x="5651030" y="3263900"/>
                  </a:lnTo>
                  <a:lnTo>
                    <a:pt x="5643543" y="3302000"/>
                  </a:lnTo>
                  <a:lnTo>
                    <a:pt x="5635309" y="3352800"/>
                  </a:lnTo>
                  <a:lnTo>
                    <a:pt x="5626328" y="3390900"/>
                  </a:lnTo>
                  <a:lnTo>
                    <a:pt x="5616601" y="3441700"/>
                  </a:lnTo>
                  <a:lnTo>
                    <a:pt x="5606128" y="3479800"/>
                  </a:lnTo>
                  <a:lnTo>
                    <a:pt x="5594910" y="3530600"/>
                  </a:lnTo>
                  <a:lnTo>
                    <a:pt x="5582948" y="3568700"/>
                  </a:lnTo>
                  <a:lnTo>
                    <a:pt x="5570242" y="3619500"/>
                  </a:lnTo>
                  <a:lnTo>
                    <a:pt x="5556794" y="3657600"/>
                  </a:lnTo>
                  <a:lnTo>
                    <a:pt x="5542603" y="3695700"/>
                  </a:lnTo>
                  <a:lnTo>
                    <a:pt x="5527671" y="3746500"/>
                  </a:lnTo>
                  <a:lnTo>
                    <a:pt x="5511998" y="3784600"/>
                  </a:lnTo>
                  <a:lnTo>
                    <a:pt x="5495585" y="3822700"/>
                  </a:lnTo>
                  <a:lnTo>
                    <a:pt x="5478433" y="3873500"/>
                  </a:lnTo>
                  <a:lnTo>
                    <a:pt x="5460542" y="3911600"/>
                  </a:lnTo>
                  <a:lnTo>
                    <a:pt x="5441913" y="3949700"/>
                  </a:lnTo>
                  <a:lnTo>
                    <a:pt x="5422546" y="4000500"/>
                  </a:lnTo>
                  <a:lnTo>
                    <a:pt x="5402443" y="4038600"/>
                  </a:lnTo>
                  <a:lnTo>
                    <a:pt x="5381604" y="4076700"/>
                  </a:lnTo>
                  <a:lnTo>
                    <a:pt x="5360030" y="4114800"/>
                  </a:lnTo>
                  <a:lnTo>
                    <a:pt x="5337721" y="4152900"/>
                  </a:lnTo>
                  <a:lnTo>
                    <a:pt x="5314678" y="4191000"/>
                  </a:lnTo>
                  <a:lnTo>
                    <a:pt x="5290902" y="4241800"/>
                  </a:lnTo>
                  <a:lnTo>
                    <a:pt x="5266393" y="4279900"/>
                  </a:lnTo>
                  <a:lnTo>
                    <a:pt x="5241153" y="4318000"/>
                  </a:lnTo>
                  <a:lnTo>
                    <a:pt x="5215181" y="4356100"/>
                  </a:lnTo>
                  <a:lnTo>
                    <a:pt x="5188479" y="4394200"/>
                  </a:lnTo>
                  <a:lnTo>
                    <a:pt x="5161047" y="4432300"/>
                  </a:lnTo>
                  <a:lnTo>
                    <a:pt x="5132886" y="4470400"/>
                  </a:lnTo>
                  <a:lnTo>
                    <a:pt x="5103997" y="4495800"/>
                  </a:lnTo>
                  <a:lnTo>
                    <a:pt x="5074379" y="4533900"/>
                  </a:lnTo>
                  <a:lnTo>
                    <a:pt x="5044035" y="4572000"/>
                  </a:lnTo>
                  <a:lnTo>
                    <a:pt x="5012965" y="4610100"/>
                  </a:lnTo>
                  <a:lnTo>
                    <a:pt x="4981168" y="4648200"/>
                  </a:lnTo>
                  <a:lnTo>
                    <a:pt x="4948647" y="4673600"/>
                  </a:lnTo>
                  <a:lnTo>
                    <a:pt x="4915401" y="4711700"/>
                  </a:lnTo>
                  <a:lnTo>
                    <a:pt x="4881432" y="4749800"/>
                  </a:lnTo>
                  <a:lnTo>
                    <a:pt x="4846740" y="4775200"/>
                  </a:lnTo>
                  <a:lnTo>
                    <a:pt x="4811326" y="4813300"/>
                  </a:lnTo>
                  <a:lnTo>
                    <a:pt x="4775190" y="4838700"/>
                  </a:lnTo>
                  <a:lnTo>
                    <a:pt x="4738482" y="4876800"/>
                  </a:lnTo>
                  <a:lnTo>
                    <a:pt x="4701368" y="4902200"/>
                  </a:lnTo>
                  <a:lnTo>
                    <a:pt x="4663857" y="4940300"/>
                  </a:lnTo>
                  <a:lnTo>
                    <a:pt x="4549048" y="5016500"/>
                  </a:lnTo>
                  <a:lnTo>
                    <a:pt x="4510053" y="5054600"/>
                  </a:lnTo>
                  <a:lnTo>
                    <a:pt x="4391039" y="5130800"/>
                  </a:lnTo>
                  <a:lnTo>
                    <a:pt x="4350725" y="5143500"/>
                  </a:lnTo>
                  <a:lnTo>
                    <a:pt x="4227999" y="5219700"/>
                  </a:lnTo>
                  <a:lnTo>
                    <a:pt x="4186530" y="5232400"/>
                  </a:lnTo>
                  <a:lnTo>
                    <a:pt x="4144798" y="5257800"/>
                  </a:lnTo>
                  <a:lnTo>
                    <a:pt x="4102813" y="5270500"/>
                  </a:lnTo>
                  <a:lnTo>
                    <a:pt x="4060586" y="5295900"/>
                  </a:lnTo>
                  <a:lnTo>
                    <a:pt x="4018126" y="5308600"/>
                  </a:lnTo>
                  <a:lnTo>
                    <a:pt x="3975444" y="5334000"/>
                  </a:lnTo>
                  <a:lnTo>
                    <a:pt x="3583010" y="5448300"/>
                  </a:lnTo>
                  <a:lnTo>
                    <a:pt x="3538672" y="5448300"/>
                  </a:lnTo>
                  <a:lnTo>
                    <a:pt x="3449680" y="5473700"/>
                  </a:lnTo>
                  <a:lnTo>
                    <a:pt x="3405046" y="5473700"/>
                  </a:lnTo>
                  <a:lnTo>
                    <a:pt x="3360334" y="5486400"/>
                  </a:lnTo>
                  <a:lnTo>
                    <a:pt x="3270716" y="5486400"/>
                  </a:lnTo>
                  <a:lnTo>
                    <a:pt x="3225830" y="5499100"/>
                  </a:lnTo>
                  <a:lnTo>
                    <a:pt x="4456914" y="5499100"/>
                  </a:lnTo>
                  <a:lnTo>
                    <a:pt x="4555031" y="5435600"/>
                  </a:lnTo>
                  <a:lnTo>
                    <a:pt x="4593692" y="5422900"/>
                  </a:lnTo>
                  <a:lnTo>
                    <a:pt x="4707630" y="5346700"/>
                  </a:lnTo>
                  <a:lnTo>
                    <a:pt x="4781809" y="5295900"/>
                  </a:lnTo>
                  <a:lnTo>
                    <a:pt x="4854496" y="5245100"/>
                  </a:lnTo>
                  <a:lnTo>
                    <a:pt x="4890262" y="5207000"/>
                  </a:lnTo>
                  <a:lnTo>
                    <a:pt x="4960603" y="5156200"/>
                  </a:lnTo>
                  <a:lnTo>
                    <a:pt x="4995163" y="5130800"/>
                  </a:lnTo>
                  <a:lnTo>
                    <a:pt x="5029307" y="5092700"/>
                  </a:lnTo>
                  <a:lnTo>
                    <a:pt x="5063026" y="5067300"/>
                  </a:lnTo>
                  <a:lnTo>
                    <a:pt x="5096314" y="5029200"/>
                  </a:lnTo>
                  <a:lnTo>
                    <a:pt x="5129164" y="5003800"/>
                  </a:lnTo>
                  <a:lnTo>
                    <a:pt x="5161568" y="4965700"/>
                  </a:lnTo>
                  <a:lnTo>
                    <a:pt x="5193519" y="4940300"/>
                  </a:lnTo>
                  <a:lnTo>
                    <a:pt x="5225009" y="4902200"/>
                  </a:lnTo>
                  <a:lnTo>
                    <a:pt x="5256031" y="4876800"/>
                  </a:lnTo>
                  <a:lnTo>
                    <a:pt x="5286579" y="4838700"/>
                  </a:lnTo>
                  <a:lnTo>
                    <a:pt x="5316644" y="4800600"/>
                  </a:lnTo>
                  <a:lnTo>
                    <a:pt x="5346220" y="4762500"/>
                  </a:lnTo>
                  <a:lnTo>
                    <a:pt x="5375299" y="4737100"/>
                  </a:lnTo>
                  <a:lnTo>
                    <a:pt x="5403873" y="4699000"/>
                  </a:lnTo>
                  <a:lnTo>
                    <a:pt x="5431936" y="4660900"/>
                  </a:lnTo>
                  <a:lnTo>
                    <a:pt x="5459481" y="4622800"/>
                  </a:lnTo>
                  <a:lnTo>
                    <a:pt x="5486499" y="4584700"/>
                  </a:lnTo>
                  <a:lnTo>
                    <a:pt x="5512983" y="4546600"/>
                  </a:lnTo>
                  <a:lnTo>
                    <a:pt x="5538928" y="4508500"/>
                  </a:lnTo>
                  <a:lnTo>
                    <a:pt x="5564324" y="4470400"/>
                  </a:lnTo>
                  <a:lnTo>
                    <a:pt x="5589165" y="4432300"/>
                  </a:lnTo>
                  <a:lnTo>
                    <a:pt x="5613443" y="4394200"/>
                  </a:lnTo>
                  <a:lnTo>
                    <a:pt x="5637151" y="4343400"/>
                  </a:lnTo>
                  <a:lnTo>
                    <a:pt x="5660283" y="4305300"/>
                  </a:lnTo>
                  <a:lnTo>
                    <a:pt x="5682829" y="4267200"/>
                  </a:lnTo>
                  <a:lnTo>
                    <a:pt x="5704784" y="4229100"/>
                  </a:lnTo>
                  <a:lnTo>
                    <a:pt x="5726140" y="4178300"/>
                  </a:lnTo>
                  <a:lnTo>
                    <a:pt x="5746890" y="4140200"/>
                  </a:lnTo>
                  <a:lnTo>
                    <a:pt x="5767026" y="4102100"/>
                  </a:lnTo>
                  <a:lnTo>
                    <a:pt x="5786541" y="4051300"/>
                  </a:lnTo>
                  <a:lnTo>
                    <a:pt x="5805428" y="4013200"/>
                  </a:lnTo>
                  <a:lnTo>
                    <a:pt x="5823679" y="3962400"/>
                  </a:lnTo>
                  <a:lnTo>
                    <a:pt x="5841288" y="3924300"/>
                  </a:lnTo>
                  <a:lnTo>
                    <a:pt x="5858246" y="3873500"/>
                  </a:lnTo>
                  <a:lnTo>
                    <a:pt x="5874491" y="3822700"/>
                  </a:lnTo>
                  <a:lnTo>
                    <a:pt x="5889960" y="3784600"/>
                  </a:lnTo>
                  <a:lnTo>
                    <a:pt x="5904656" y="3733800"/>
                  </a:lnTo>
                  <a:lnTo>
                    <a:pt x="5918583" y="3695700"/>
                  </a:lnTo>
                  <a:lnTo>
                    <a:pt x="5931744" y="3644900"/>
                  </a:lnTo>
                  <a:lnTo>
                    <a:pt x="5944141" y="3594100"/>
                  </a:lnTo>
                  <a:lnTo>
                    <a:pt x="5955780" y="3556000"/>
                  </a:lnTo>
                  <a:lnTo>
                    <a:pt x="5966663" y="3505200"/>
                  </a:lnTo>
                  <a:lnTo>
                    <a:pt x="5976793" y="3454400"/>
                  </a:lnTo>
                  <a:lnTo>
                    <a:pt x="5986174" y="3416300"/>
                  </a:lnTo>
                  <a:lnTo>
                    <a:pt x="5994810" y="3365500"/>
                  </a:lnTo>
                  <a:lnTo>
                    <a:pt x="6002703" y="3327400"/>
                  </a:lnTo>
                  <a:lnTo>
                    <a:pt x="6009857" y="3276600"/>
                  </a:lnTo>
                  <a:lnTo>
                    <a:pt x="6016276" y="3225800"/>
                  </a:lnTo>
                  <a:lnTo>
                    <a:pt x="6021963" y="3187700"/>
                  </a:lnTo>
                  <a:lnTo>
                    <a:pt x="6026921" y="3136900"/>
                  </a:lnTo>
                  <a:lnTo>
                    <a:pt x="6031154" y="3086100"/>
                  </a:lnTo>
                  <a:lnTo>
                    <a:pt x="6034665" y="3048000"/>
                  </a:lnTo>
                  <a:lnTo>
                    <a:pt x="6037457" y="2997200"/>
                  </a:lnTo>
                  <a:lnTo>
                    <a:pt x="6039535" y="2946400"/>
                  </a:lnTo>
                  <a:lnTo>
                    <a:pt x="6040900" y="2908300"/>
                  </a:lnTo>
                  <a:lnTo>
                    <a:pt x="6041557" y="2857500"/>
                  </a:lnTo>
                  <a:lnTo>
                    <a:pt x="6041510" y="2819400"/>
                  </a:lnTo>
                  <a:lnTo>
                    <a:pt x="6040761" y="2768600"/>
                  </a:lnTo>
                  <a:lnTo>
                    <a:pt x="6039314" y="2717800"/>
                  </a:lnTo>
                  <a:lnTo>
                    <a:pt x="6034339" y="2628900"/>
                  </a:lnTo>
                  <a:lnTo>
                    <a:pt x="6030818" y="2590800"/>
                  </a:lnTo>
                  <a:lnTo>
                    <a:pt x="6026612" y="2540000"/>
                  </a:lnTo>
                  <a:lnTo>
                    <a:pt x="6021726" y="2489200"/>
                  </a:lnTo>
                  <a:lnTo>
                    <a:pt x="6016161" y="2451100"/>
                  </a:lnTo>
                  <a:lnTo>
                    <a:pt x="6009922" y="2400300"/>
                  </a:lnTo>
                  <a:lnTo>
                    <a:pt x="6003013" y="2362200"/>
                  </a:lnTo>
                  <a:lnTo>
                    <a:pt x="5995436" y="2311400"/>
                  </a:lnTo>
                  <a:lnTo>
                    <a:pt x="5987195" y="2273300"/>
                  </a:lnTo>
                  <a:lnTo>
                    <a:pt x="5978293" y="2222500"/>
                  </a:lnTo>
                  <a:lnTo>
                    <a:pt x="5968734" y="2184400"/>
                  </a:lnTo>
                  <a:lnTo>
                    <a:pt x="5958520" y="2133600"/>
                  </a:lnTo>
                  <a:lnTo>
                    <a:pt x="5947657" y="2095500"/>
                  </a:lnTo>
                  <a:lnTo>
                    <a:pt x="5936146" y="2057400"/>
                  </a:lnTo>
                  <a:lnTo>
                    <a:pt x="5923992" y="2006600"/>
                  </a:lnTo>
                  <a:lnTo>
                    <a:pt x="5911197" y="1968500"/>
                  </a:lnTo>
                  <a:lnTo>
                    <a:pt x="5897765" y="1917700"/>
                  </a:lnTo>
                  <a:lnTo>
                    <a:pt x="5883700" y="1879600"/>
                  </a:lnTo>
                  <a:lnTo>
                    <a:pt x="5869005" y="1841500"/>
                  </a:lnTo>
                  <a:lnTo>
                    <a:pt x="5853683" y="1790700"/>
                  </a:lnTo>
                  <a:lnTo>
                    <a:pt x="5837737" y="1752600"/>
                  </a:lnTo>
                  <a:lnTo>
                    <a:pt x="5821172" y="1714500"/>
                  </a:lnTo>
                  <a:lnTo>
                    <a:pt x="5803990" y="1663700"/>
                  </a:lnTo>
                  <a:lnTo>
                    <a:pt x="5786195" y="1625600"/>
                  </a:lnTo>
                  <a:lnTo>
                    <a:pt x="5767790" y="1587500"/>
                  </a:lnTo>
                  <a:lnTo>
                    <a:pt x="5748779" y="1549400"/>
                  </a:lnTo>
                  <a:lnTo>
                    <a:pt x="5729165" y="1498600"/>
                  </a:lnTo>
                  <a:lnTo>
                    <a:pt x="5708952" y="1460500"/>
                  </a:lnTo>
                  <a:lnTo>
                    <a:pt x="5688142" y="1422400"/>
                  </a:lnTo>
                  <a:lnTo>
                    <a:pt x="5666740" y="1384300"/>
                  </a:lnTo>
                  <a:lnTo>
                    <a:pt x="5644748" y="1346200"/>
                  </a:lnTo>
                  <a:lnTo>
                    <a:pt x="5622171" y="1308100"/>
                  </a:lnTo>
                  <a:lnTo>
                    <a:pt x="5599010" y="1270000"/>
                  </a:lnTo>
                  <a:lnTo>
                    <a:pt x="5575271" y="1231900"/>
                  </a:lnTo>
                  <a:lnTo>
                    <a:pt x="5550956" y="1193800"/>
                  </a:lnTo>
                  <a:lnTo>
                    <a:pt x="5526069" y="1155700"/>
                  </a:lnTo>
                  <a:lnTo>
                    <a:pt x="5500612" y="1117600"/>
                  </a:lnTo>
                  <a:lnTo>
                    <a:pt x="5474591" y="1079500"/>
                  </a:lnTo>
                  <a:lnTo>
                    <a:pt x="5448007" y="1041400"/>
                  </a:lnTo>
                  <a:lnTo>
                    <a:pt x="5420864" y="1003300"/>
                  </a:lnTo>
                  <a:lnTo>
                    <a:pt x="5393166" y="965200"/>
                  </a:lnTo>
                  <a:lnTo>
                    <a:pt x="5364916" y="939800"/>
                  </a:lnTo>
                  <a:lnTo>
                    <a:pt x="5336117" y="901700"/>
                  </a:lnTo>
                  <a:lnTo>
                    <a:pt x="5306773" y="863600"/>
                  </a:lnTo>
                  <a:lnTo>
                    <a:pt x="5276888" y="825500"/>
                  </a:lnTo>
                  <a:lnTo>
                    <a:pt x="5246464" y="800100"/>
                  </a:lnTo>
                  <a:lnTo>
                    <a:pt x="5215505" y="762000"/>
                  </a:lnTo>
                  <a:lnTo>
                    <a:pt x="5184015" y="736600"/>
                  </a:lnTo>
                  <a:lnTo>
                    <a:pt x="5151996" y="698500"/>
                  </a:lnTo>
                  <a:lnTo>
                    <a:pt x="5119453" y="673100"/>
                  </a:lnTo>
                  <a:lnTo>
                    <a:pt x="5086388" y="635000"/>
                  </a:lnTo>
                  <a:lnTo>
                    <a:pt x="5052806" y="609600"/>
                  </a:lnTo>
                  <a:lnTo>
                    <a:pt x="5018709" y="571500"/>
                  </a:lnTo>
                  <a:lnTo>
                    <a:pt x="4984100" y="546100"/>
                  </a:lnTo>
                  <a:lnTo>
                    <a:pt x="4948984" y="520700"/>
                  </a:lnTo>
                  <a:lnTo>
                    <a:pt x="4913364" y="482600"/>
                  </a:lnTo>
                  <a:lnTo>
                    <a:pt x="4840624" y="431800"/>
                  </a:lnTo>
                  <a:lnTo>
                    <a:pt x="4803510" y="406400"/>
                  </a:lnTo>
                  <a:lnTo>
                    <a:pt x="4765906" y="368300"/>
                  </a:lnTo>
                  <a:lnTo>
                    <a:pt x="4689240" y="317500"/>
                  </a:lnTo>
                  <a:lnTo>
                    <a:pt x="4610651" y="266700"/>
                  </a:lnTo>
                  <a:lnTo>
                    <a:pt x="4570644" y="241300"/>
                  </a:lnTo>
                  <a:lnTo>
                    <a:pt x="4530167" y="228600"/>
                  </a:lnTo>
                  <a:lnTo>
                    <a:pt x="4447815" y="177800"/>
                  </a:lnTo>
                  <a:lnTo>
                    <a:pt x="4405948" y="152400"/>
                  </a:lnTo>
                  <a:lnTo>
                    <a:pt x="4363623" y="139700"/>
                  </a:lnTo>
                  <a:lnTo>
                    <a:pt x="4277617" y="88900"/>
                  </a:lnTo>
                  <a:lnTo>
                    <a:pt x="4233942" y="76200"/>
                  </a:lnTo>
                  <a:lnTo>
                    <a:pt x="4189824" y="50800"/>
                  </a:lnTo>
                  <a:lnTo>
                    <a:pt x="4100273" y="25400"/>
                  </a:lnTo>
                  <a:lnTo>
                    <a:pt x="4054846" y="0"/>
                  </a:lnTo>
                  <a:close/>
                </a:path>
                <a:path w="6042025" h="5854700">
                  <a:moveTo>
                    <a:pt x="1377209" y="838200"/>
                  </a:moveTo>
                  <a:lnTo>
                    <a:pt x="1266434" y="838200"/>
                  </a:lnTo>
                  <a:lnTo>
                    <a:pt x="1376797" y="990600"/>
                  </a:lnTo>
                  <a:lnTo>
                    <a:pt x="1377209" y="83820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9425" y="85725"/>
              <a:ext cx="3162300" cy="1447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0221" y="270459"/>
            <a:ext cx="2611120" cy="986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7995">
              <a:lnSpc>
                <a:spcPts val="2845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0000"/>
                </a:solidFill>
                <a:latin typeface="Calibri"/>
                <a:cs typeface="Calibri"/>
              </a:rPr>
              <a:t>Системность</a:t>
            </a:r>
            <a:endParaRPr sz="2400">
              <a:latin typeface="Calibri"/>
              <a:cs typeface="Calibri"/>
            </a:endParaRPr>
          </a:p>
          <a:p>
            <a:pPr algn="just" marL="12700" marR="5080" indent="76200">
              <a:lnSpc>
                <a:spcPts val="1540"/>
              </a:lnSpc>
              <a:spcBef>
                <a:spcPts val="135"/>
              </a:spcBef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Выстраиваемая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работа должна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носить всесторонний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характер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dirty="0" sz="14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не</a:t>
            </a:r>
            <a:r>
              <a:rPr dirty="0" sz="14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быть</a:t>
            </a:r>
            <a:r>
              <a:rPr dirty="0" sz="14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одноразовым</a:t>
            </a:r>
            <a:r>
              <a:rPr dirty="0" sz="14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Calibri"/>
                <a:cs typeface="Calibri"/>
              </a:rPr>
              <a:t>явлением.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1504950"/>
            <a:ext cx="3352800" cy="1981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68059" y="1761235"/>
            <a:ext cx="2865120" cy="1376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45"/>
              </a:lnSpc>
              <a:spcBef>
                <a:spcPts val="100"/>
              </a:spcBef>
            </a:pPr>
            <a:r>
              <a:rPr dirty="0" sz="2400" spc="-15" b="1">
                <a:latin typeface="Calibri"/>
                <a:cs typeface="Calibri"/>
              </a:rPr>
              <a:t>Сотрудничество</a:t>
            </a:r>
            <a:endParaRPr sz="2400">
              <a:latin typeface="Calibri"/>
              <a:cs typeface="Calibri"/>
            </a:endParaRPr>
          </a:p>
          <a:p>
            <a:pPr algn="ctr" marL="126364" marR="117475">
              <a:lnSpc>
                <a:spcPts val="1540"/>
              </a:lnSpc>
              <a:spcBef>
                <a:spcPts val="130"/>
              </a:spcBef>
            </a:pPr>
            <a:r>
              <a:rPr dirty="0" sz="1400" spc="-5" b="1">
                <a:latin typeface="Calibri"/>
                <a:cs typeface="Calibri"/>
              </a:rPr>
              <a:t>содействие.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Деятельность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членов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должна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выстраиваться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</a:pPr>
            <a:r>
              <a:rPr dirty="0" sz="1400" b="1">
                <a:latin typeface="Calibri"/>
                <a:cs typeface="Calibri"/>
              </a:rPr>
              <a:t>основе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сотрудничества,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совместного</a:t>
            </a:r>
            <a:endParaRPr sz="1400">
              <a:latin typeface="Calibri"/>
              <a:cs typeface="Calibri"/>
            </a:endParaRPr>
          </a:p>
          <a:p>
            <a:pPr algn="ctr" marL="635">
              <a:lnSpc>
                <a:spcPts val="1535"/>
              </a:lnSpc>
            </a:pPr>
            <a:r>
              <a:rPr dirty="0" sz="1400" b="1">
                <a:latin typeface="Calibri"/>
                <a:cs typeface="Calibri"/>
              </a:rPr>
              <a:t>принятия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решений,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принципах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dirty="0" sz="1400" spc="-10" b="1">
                <a:latin typeface="Calibri"/>
                <a:cs typeface="Calibri"/>
              </a:rPr>
              <a:t>коллективизма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0" y="4791073"/>
            <a:ext cx="3867150" cy="19431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89245" y="4700712"/>
            <a:ext cx="3380104" cy="1908810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20"/>
              </a:spcBef>
            </a:pPr>
            <a:r>
              <a:rPr dirty="0" sz="2400" spc="-5" b="1">
                <a:latin typeface="Calibri"/>
                <a:cs typeface="Calibri"/>
              </a:rPr>
              <a:t>Самостоятельность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  <a:spcBef>
                <a:spcPts val="950"/>
              </a:spcBef>
            </a:pPr>
            <a:r>
              <a:rPr dirty="0" sz="1400" b="1">
                <a:latin typeface="Calibri"/>
                <a:cs typeface="Calibri"/>
              </a:rPr>
              <a:t>При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работе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необходимо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рассматривать</a:t>
            </a:r>
            <a:endParaRPr sz="1400">
              <a:latin typeface="Calibri"/>
              <a:cs typeface="Calibri"/>
            </a:endParaRPr>
          </a:p>
          <a:p>
            <a:pPr algn="ctr" marL="12700" marR="5080">
              <a:lnSpc>
                <a:spcPts val="154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зоны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ближайшего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развития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каждого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члена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отряда,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создавать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возможность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для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45"/>
              </a:lnSpc>
            </a:pPr>
            <a:r>
              <a:rPr dirty="0" sz="1400" b="1">
                <a:latin typeface="Calibri"/>
                <a:cs typeface="Calibri"/>
              </a:rPr>
              <a:t>проявления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соб­ственной</a:t>
            </a:r>
            <a:endParaRPr sz="1400">
              <a:latin typeface="Calibri"/>
              <a:cs typeface="Calibri"/>
            </a:endParaRPr>
          </a:p>
          <a:p>
            <a:pPr algn="ctr" marL="64135" marR="58419">
              <a:lnSpc>
                <a:spcPts val="154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индивидуальности,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раскрытия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талантов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и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способностей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724398"/>
            <a:ext cx="3571875" cy="20764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6613" y="4760921"/>
            <a:ext cx="3005455" cy="1713230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14"/>
              </a:spcBef>
            </a:pPr>
            <a:r>
              <a:rPr dirty="0" sz="2400" spc="-5" b="1">
                <a:latin typeface="Calibri"/>
                <a:cs typeface="Calibri"/>
              </a:rPr>
              <a:t>Погруженность</a:t>
            </a:r>
            <a:endParaRPr sz="2400">
              <a:latin typeface="Calibri"/>
              <a:cs typeface="Calibri"/>
            </a:endParaRPr>
          </a:p>
          <a:p>
            <a:pPr algn="ctr" marL="37465">
              <a:lnSpc>
                <a:spcPts val="1610"/>
              </a:lnSpc>
              <a:spcBef>
                <a:spcPts val="955"/>
              </a:spcBef>
            </a:pPr>
            <a:r>
              <a:rPr dirty="0" sz="1400" spc="-5" b="1">
                <a:latin typeface="Calibri"/>
                <a:cs typeface="Calibri"/>
              </a:rPr>
              <a:t>Наиболее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эффективной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является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dirty="0" sz="1400" spc="-5" b="1">
                <a:latin typeface="Calibri"/>
                <a:cs typeface="Calibri"/>
              </a:rPr>
              <a:t>деятельность,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которой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можно</a:t>
            </a:r>
            <a:endParaRPr sz="1400">
              <a:latin typeface="Calibri"/>
              <a:cs typeface="Calibri"/>
            </a:endParaRPr>
          </a:p>
          <a:p>
            <a:pPr algn="ctr" marL="12065" marR="5080">
              <a:lnSpc>
                <a:spcPct val="91800"/>
              </a:lnSpc>
              <a:spcBef>
                <a:spcPts val="65"/>
              </a:spcBef>
            </a:pPr>
            <a:r>
              <a:rPr dirty="0" sz="1400" spc="-5" b="1">
                <a:latin typeface="Calibri"/>
                <a:cs typeface="Calibri"/>
              </a:rPr>
              <a:t>проживать,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моделировать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ее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с</a:t>
            </a:r>
            <a:r>
              <a:rPr dirty="0" sz="1400" spc="-5" b="1">
                <a:latin typeface="Calibri"/>
                <a:cs typeface="Calibri"/>
              </a:rPr>
              <a:t> учетом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собственных </a:t>
            </a:r>
            <a:r>
              <a:rPr dirty="0" sz="1400" b="1">
                <a:latin typeface="Calibri"/>
                <a:cs typeface="Calibri"/>
              </a:rPr>
              <a:t>знаний и способностей, 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прове­рять,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играть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нее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19250"/>
            <a:ext cx="3486150" cy="18669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0543" y="1728596"/>
            <a:ext cx="3064510" cy="1591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Интеграция</a:t>
            </a:r>
            <a:endParaRPr sz="2400">
              <a:latin typeface="Calibri"/>
              <a:cs typeface="Calibri"/>
            </a:endParaRPr>
          </a:p>
          <a:p>
            <a:pPr algn="ctr" marL="12700" marR="5080" indent="54610">
              <a:lnSpc>
                <a:spcPct val="96200"/>
              </a:lnSpc>
              <a:spcBef>
                <a:spcPts val="1520"/>
              </a:spcBef>
            </a:pPr>
            <a:r>
              <a:rPr dirty="0" sz="1400" b="1">
                <a:latin typeface="Calibri"/>
                <a:cs typeface="Calibri"/>
              </a:rPr>
              <a:t>Формирование </a:t>
            </a:r>
            <a:r>
              <a:rPr dirty="0" sz="1400" spc="-10" b="1">
                <a:latin typeface="Calibri"/>
                <a:cs typeface="Calibri"/>
              </a:rPr>
              <a:t>детского </a:t>
            </a:r>
            <a:r>
              <a:rPr dirty="0" sz="1400" spc="-5" b="1">
                <a:latin typeface="Calibri"/>
                <a:cs typeface="Calibri"/>
              </a:rPr>
              <a:t>сообщества 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возможно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при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сотруд­ничестве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разных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отрядов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из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других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образовательных</a:t>
            </a:r>
            <a:endParaRPr sz="1400">
              <a:latin typeface="Calibri"/>
              <a:cs typeface="Calibri"/>
            </a:endParaRPr>
          </a:p>
          <a:p>
            <a:pPr algn="ctr" marL="353695" marR="345440">
              <a:lnSpc>
                <a:spcPts val="1550"/>
              </a:lnSpc>
              <a:spcBef>
                <a:spcPts val="15"/>
              </a:spcBef>
            </a:pPr>
            <a:r>
              <a:rPr dirty="0" sz="1400" b="1">
                <a:latin typeface="Calibri"/>
                <a:cs typeface="Calibri"/>
              </a:rPr>
              <a:t>организаций,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других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районов,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горо­дов,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регионов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1566" y="3085845"/>
            <a:ext cx="12712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3399"/>
                </a:solidFill>
                <a:latin typeface="Calibri"/>
                <a:cs typeface="Calibri"/>
              </a:rPr>
              <a:t>Принципы,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2535" y="3390341"/>
            <a:ext cx="4069079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3399"/>
                </a:solidFill>
                <a:latin typeface="Calibri"/>
                <a:cs typeface="Calibri"/>
              </a:rPr>
              <a:t>которые</a:t>
            </a:r>
            <a:r>
              <a:rPr dirty="0" sz="2000" spc="-6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3399"/>
                </a:solidFill>
                <a:latin typeface="Calibri"/>
                <a:cs typeface="Calibri"/>
              </a:rPr>
              <a:t>необходимо</a:t>
            </a:r>
            <a:r>
              <a:rPr dirty="0" sz="2000" spc="-25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3399"/>
                </a:solidFill>
                <a:latin typeface="Calibri"/>
                <a:cs typeface="Calibri"/>
              </a:rPr>
              <a:t>учитывать</a:t>
            </a:r>
            <a:r>
              <a:rPr dirty="0" sz="2000" spc="-45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3399"/>
                </a:solidFill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algn="ctr" marL="539750" marR="53467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003399"/>
                </a:solidFill>
                <a:latin typeface="Calibri"/>
                <a:cs typeface="Calibri"/>
              </a:rPr>
              <a:t>организации </a:t>
            </a:r>
            <a:r>
              <a:rPr dirty="0" sz="2000" spc="-10" b="1">
                <a:solidFill>
                  <a:srgbClr val="003399"/>
                </a:solidFill>
                <a:latin typeface="Calibri"/>
                <a:cs typeface="Calibri"/>
              </a:rPr>
              <a:t>деятельности </a:t>
            </a:r>
            <a:r>
              <a:rPr dirty="0" sz="2000" spc="-440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3399"/>
                </a:solidFill>
                <a:latin typeface="Calibri"/>
                <a:cs typeface="Calibri"/>
              </a:rPr>
              <a:t>отрядов</a:t>
            </a:r>
            <a:r>
              <a:rPr dirty="0" sz="2000" spc="-35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3399"/>
                </a:solidFill>
                <a:latin typeface="Calibri"/>
                <a:cs typeface="Calibri"/>
              </a:rPr>
              <a:t>Юнармии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3399"/>
                </a:solidFill>
                <a:latin typeface="Calibri"/>
                <a:cs typeface="Calibri"/>
              </a:rPr>
              <a:t>в</a:t>
            </a:r>
            <a:r>
              <a:rPr dirty="0" sz="2000" spc="-25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3399"/>
                </a:solidFill>
                <a:latin typeface="Calibri"/>
                <a:cs typeface="Calibri"/>
              </a:rPr>
              <a:t>образовательной</a:t>
            </a:r>
            <a:r>
              <a:rPr dirty="0" sz="2000" spc="-45" b="1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3399"/>
                </a:solidFill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3873" y="1628775"/>
            <a:ext cx="2016252" cy="1441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2913" y="4705972"/>
              <a:ext cx="1106322" cy="11063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1" y="78943"/>
              <a:ext cx="9111234" cy="6779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5569" y="1485264"/>
              <a:ext cx="995371" cy="2353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671" y="519303"/>
              <a:ext cx="3437254" cy="11408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3504" y="1634871"/>
              <a:ext cx="3585686" cy="901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8114" y="2602611"/>
              <a:ext cx="3765931" cy="17820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7763" y="1832990"/>
              <a:ext cx="2741129" cy="5662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229" y="2436368"/>
              <a:ext cx="2531228" cy="7962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8817" y="3316985"/>
              <a:ext cx="3045193" cy="11888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468" y="4677664"/>
              <a:ext cx="2999409" cy="1112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200" y="561942"/>
            <a:ext cx="5814346" cy="62960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0485" y="1150365"/>
            <a:ext cx="39490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11150" marR="5080" indent="97028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8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001F5F"/>
                </a:solidFill>
                <a:latin typeface="Times New Roman"/>
                <a:cs typeface="Times New Roman"/>
              </a:rPr>
              <a:t>Соликамское</a:t>
            </a:r>
            <a:r>
              <a:rPr dirty="0" sz="1800" spc="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 i="1">
                <a:solidFill>
                  <a:srgbClr val="001F5F"/>
                </a:solidFill>
                <a:latin typeface="Times New Roman"/>
                <a:cs typeface="Times New Roman"/>
              </a:rPr>
              <a:t>отделение </a:t>
            </a:r>
            <a:r>
              <a:rPr dirty="0" sz="1800" spc="-434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Всероссийского </a:t>
            </a:r>
            <a:r>
              <a:rPr dirty="0" sz="1800" spc="-15" b="1" i="1">
                <a:solidFill>
                  <a:srgbClr val="001F5F"/>
                </a:solidFill>
                <a:latin typeface="Times New Roman"/>
                <a:cs typeface="Times New Roman"/>
              </a:rPr>
              <a:t>детско-юношеского </a:t>
            </a:r>
            <a:r>
              <a:rPr dirty="0" sz="1800" spc="-434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военно-патриотического</a:t>
            </a:r>
            <a:endParaRPr sz="180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общественного</a:t>
            </a:r>
            <a:r>
              <a:rPr dirty="0" sz="18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движения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 i="1">
                <a:solidFill>
                  <a:srgbClr val="001F5F"/>
                </a:solidFill>
                <a:latin typeface="Times New Roman"/>
                <a:cs typeface="Times New Roman"/>
              </a:rPr>
              <a:t>«Юнармия»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7184" y="2522346"/>
            <a:ext cx="2526030" cy="56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310">
              <a:lnSpc>
                <a:spcPts val="212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заявление.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  <a:tabLst>
                <a:tab pos="631190" algn="l"/>
                <a:tab pos="2512695" algn="l"/>
              </a:tabLst>
            </a:pPr>
            <a:r>
              <a:rPr dirty="0" sz="1800" i="1">
                <a:latin typeface="Times New Roman"/>
                <a:cs typeface="Times New Roman"/>
              </a:rPr>
              <a:t>Я,	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3795" y="2785998"/>
            <a:ext cx="1595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ученик</a:t>
            </a:r>
            <a:r>
              <a:rPr dirty="0" sz="1800" spc="-20" i="1">
                <a:latin typeface="Times New Roman"/>
                <a:cs typeface="Times New Roman"/>
              </a:rPr>
              <a:t>(</a:t>
            </a:r>
            <a:r>
              <a:rPr dirty="0" sz="1800" i="1">
                <a:latin typeface="Times New Roman"/>
                <a:cs typeface="Times New Roman"/>
              </a:rPr>
              <a:t>у</a:t>
            </a:r>
            <a:r>
              <a:rPr dirty="0" sz="1800" spc="5" i="1">
                <a:latin typeface="Times New Roman"/>
                <a:cs typeface="Times New Roman"/>
              </a:rPr>
              <a:t>ч</a:t>
            </a:r>
            <a:r>
              <a:rPr dirty="0" sz="1800" i="1">
                <a:latin typeface="Times New Roman"/>
                <a:cs typeface="Times New Roman"/>
              </a:rPr>
              <a:t>ени</a:t>
            </a:r>
            <a:r>
              <a:rPr dirty="0" sz="1800" spc="20" i="1">
                <a:latin typeface="Times New Roman"/>
                <a:cs typeface="Times New Roman"/>
              </a:rPr>
              <a:t>ц</a:t>
            </a:r>
            <a:r>
              <a:rPr dirty="0" sz="1800" i="1">
                <a:latin typeface="Times New Roman"/>
                <a:cs typeface="Times New Roman"/>
              </a:rPr>
              <a:t>а)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184" y="3064840"/>
            <a:ext cx="35756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2475" algn="l"/>
                <a:tab pos="1703070" algn="l"/>
                <a:tab pos="2473960" algn="l"/>
              </a:tabLst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класса,	</a:t>
            </a:r>
            <a:r>
              <a:rPr dirty="0" sz="1800" spc="-5" i="1">
                <a:latin typeface="Times New Roman"/>
                <a:cs typeface="Times New Roman"/>
              </a:rPr>
              <a:t>прошу	за­числить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1140" y="3064840"/>
            <a:ext cx="7473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4365" algn="l"/>
              </a:tabLst>
            </a:pPr>
            <a:r>
              <a:rPr dirty="0" sz="1800" spc="-5" i="1">
                <a:latin typeface="Times New Roman"/>
                <a:cs typeface="Times New Roman"/>
              </a:rPr>
              <a:t>м</a:t>
            </a:r>
            <a:r>
              <a:rPr dirty="0" sz="1800" spc="5" i="1">
                <a:latin typeface="Times New Roman"/>
                <a:cs typeface="Times New Roman"/>
              </a:rPr>
              <a:t>е</a:t>
            </a:r>
            <a:r>
              <a:rPr dirty="0" sz="1800" spc="-10" i="1">
                <a:latin typeface="Times New Roman"/>
                <a:cs typeface="Times New Roman"/>
              </a:rPr>
              <a:t>н</a:t>
            </a:r>
            <a:r>
              <a:rPr dirty="0" sz="1800" i="1">
                <a:latin typeface="Times New Roman"/>
                <a:cs typeface="Times New Roman"/>
              </a:rPr>
              <a:t>я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 i="1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7184" y="3344036"/>
            <a:ext cx="4451985" cy="19831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2000"/>
              </a:lnSpc>
              <a:spcBef>
                <a:spcPts val="55"/>
              </a:spcBef>
            </a:pPr>
            <a:r>
              <a:rPr dirty="0" sz="1800" spc="5" i="1">
                <a:latin typeface="Times New Roman"/>
                <a:cs typeface="Times New Roman"/>
              </a:rPr>
              <a:t>члены</a:t>
            </a:r>
            <a:r>
              <a:rPr dirty="0" sz="1800" spc="10" i="1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Всерос­сийского</a:t>
            </a:r>
            <a:r>
              <a:rPr dirty="0" sz="1800" spc="-5" i="1">
                <a:latin typeface="Times New Roman"/>
                <a:cs typeface="Times New Roman"/>
              </a:rPr>
              <a:t> </a:t>
            </a:r>
            <a:r>
              <a:rPr dirty="0" sz="1800" spc="-15" i="1">
                <a:latin typeface="Times New Roman"/>
                <a:cs typeface="Times New Roman"/>
              </a:rPr>
              <a:t>детско-юношеского </a:t>
            </a:r>
            <a:r>
              <a:rPr dirty="0" sz="1800" spc="-10" i="1">
                <a:latin typeface="Times New Roman"/>
                <a:cs typeface="Times New Roman"/>
              </a:rPr>
              <a:t> военно-патриотического</a:t>
            </a:r>
            <a:r>
              <a:rPr dirty="0" sz="1800" spc="-5" i="1">
                <a:latin typeface="Times New Roman"/>
                <a:cs typeface="Times New Roman"/>
              </a:rPr>
              <a:t> общественного </a:t>
            </a:r>
            <a:r>
              <a:rPr dirty="0" sz="1800" spc="-434" i="1">
                <a:latin typeface="Times New Roman"/>
                <a:cs typeface="Times New Roman"/>
              </a:rPr>
              <a:t> </a:t>
            </a:r>
            <a:r>
              <a:rPr dirty="0" sz="1800" spc="-5" i="1">
                <a:latin typeface="Times New Roman"/>
                <a:cs typeface="Times New Roman"/>
              </a:rPr>
              <a:t>движения</a:t>
            </a:r>
            <a:r>
              <a:rPr dirty="0" sz="1800" i="1">
                <a:latin typeface="Times New Roman"/>
                <a:cs typeface="Times New Roman"/>
              </a:rPr>
              <a:t> </a:t>
            </a:r>
            <a:r>
              <a:rPr dirty="0" sz="1800" spc="-15" i="1">
                <a:latin typeface="Times New Roman"/>
                <a:cs typeface="Times New Roman"/>
              </a:rPr>
              <a:t>«Юнармия».</a:t>
            </a:r>
            <a:r>
              <a:rPr dirty="0" sz="1800" spc="-1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С</a:t>
            </a:r>
            <a:r>
              <a:rPr dirty="0" sz="1800" spc="5" i="1">
                <a:latin typeface="Times New Roman"/>
                <a:cs typeface="Times New Roman"/>
              </a:rPr>
              <a:t> </a:t>
            </a:r>
            <a:r>
              <a:rPr dirty="0" sz="1800" spc="-25" i="1">
                <a:latin typeface="Times New Roman"/>
                <a:cs typeface="Times New Roman"/>
              </a:rPr>
              <a:t>текстом</a:t>
            </a:r>
            <a:r>
              <a:rPr dirty="0" sz="1800" spc="-2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клятвы </a:t>
            </a:r>
            <a:r>
              <a:rPr dirty="0" sz="1800" spc="-434" i="1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юнармейца</a:t>
            </a:r>
            <a:r>
              <a:rPr dirty="0" sz="1800" spc="-5" i="1">
                <a:latin typeface="Times New Roman"/>
                <a:cs typeface="Times New Roman"/>
              </a:rPr>
              <a:t> </a:t>
            </a:r>
            <a:r>
              <a:rPr dirty="0" sz="1800" spc="-15" i="1">
                <a:latin typeface="Times New Roman"/>
                <a:cs typeface="Times New Roman"/>
              </a:rPr>
              <a:t>ознакомлен(а)</a:t>
            </a:r>
            <a:r>
              <a:rPr dirty="0" sz="1800" spc="-1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и</a:t>
            </a:r>
            <a:r>
              <a:rPr dirty="0" sz="1800" spc="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готов</a:t>
            </a:r>
            <a:r>
              <a:rPr dirty="0" sz="1800" spc="5" i="1">
                <a:latin typeface="Times New Roman"/>
                <a:cs typeface="Times New Roman"/>
              </a:rPr>
              <a:t> </a:t>
            </a:r>
            <a:r>
              <a:rPr dirty="0" sz="1800" spc="-5" i="1">
                <a:latin typeface="Times New Roman"/>
                <a:cs typeface="Times New Roman"/>
              </a:rPr>
              <a:t>(а)</a:t>
            </a:r>
            <a:r>
              <a:rPr dirty="0" sz="1800" i="1">
                <a:latin typeface="Times New Roman"/>
                <a:cs typeface="Times New Roman"/>
              </a:rPr>
              <a:t> к </a:t>
            </a:r>
            <a:r>
              <a:rPr dirty="0" sz="1800" spc="5" i="1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исполнению.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 i="1">
                <a:latin typeface="Times New Roman"/>
                <a:cs typeface="Times New Roman"/>
              </a:rPr>
              <a:t>Дата</a:t>
            </a:r>
            <a:r>
              <a:rPr dirty="0" sz="1800" spc="-55" i="1">
                <a:latin typeface="Times New Roman"/>
                <a:cs typeface="Times New Roman"/>
              </a:rPr>
              <a:t> </a:t>
            </a:r>
            <a:r>
              <a:rPr dirty="0" sz="1800" spc="-5" i="1">
                <a:latin typeface="Times New Roman"/>
                <a:cs typeface="Times New Roman"/>
              </a:rPr>
              <a:t>Подпись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50" y="600075"/>
            <a:ext cx="3505200" cy="6257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555" y="1713738"/>
            <a:ext cx="4982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ФИЛОСОФИЯ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СОЗДАНИЯ </a:t>
            </a:r>
            <a:r>
              <a:rPr dirty="0" sz="1800" spc="-15" b="1">
                <a:latin typeface="Calibri"/>
                <a:cs typeface="Calibri"/>
              </a:rPr>
              <a:t>СИМВОЛА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«ЮНАРМИЯ»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2204973"/>
            <a:ext cx="8532495" cy="23120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2437" y="4557141"/>
            <a:ext cx="83464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На </a:t>
            </a:r>
            <a:r>
              <a:rPr dirty="0" sz="1800" spc="-10">
                <a:latin typeface="Calibri"/>
                <a:cs typeface="Calibri"/>
              </a:rPr>
              <a:t>Руси </a:t>
            </a:r>
            <a:r>
              <a:rPr dirty="0" sz="1800" spc="-5">
                <a:latin typeface="Calibri"/>
                <a:cs typeface="Calibri"/>
              </a:rPr>
              <a:t>изображение </a:t>
            </a:r>
            <a:r>
              <a:rPr dirty="0" sz="1800" spc="-15">
                <a:latin typeface="Calibri"/>
                <a:cs typeface="Calibri"/>
              </a:rPr>
              <a:t>двуглавого </a:t>
            </a:r>
            <a:r>
              <a:rPr dirty="0" sz="1800" spc="-10">
                <a:latin typeface="Calibri"/>
                <a:cs typeface="Calibri"/>
              </a:rPr>
              <a:t>орла </a:t>
            </a:r>
            <a:r>
              <a:rPr dirty="0" sz="1800">
                <a:latin typeface="Calibri"/>
                <a:cs typeface="Calibri"/>
              </a:rPr>
              <a:t>появилось в </a:t>
            </a:r>
            <a:r>
              <a:rPr dirty="0" sz="1800" spc="-5">
                <a:latin typeface="Calibri"/>
                <a:cs typeface="Calibri"/>
              </a:rPr>
              <a:t>XV веке </a:t>
            </a:r>
            <a:r>
              <a:rPr dirty="0" sz="1800">
                <a:latin typeface="Calibri"/>
                <a:cs typeface="Calibri"/>
              </a:rPr>
              <a:t>на печати </a:t>
            </a:r>
            <a:r>
              <a:rPr dirty="0" sz="1800" spc="-10">
                <a:latin typeface="Calibri"/>
                <a:cs typeface="Calibri"/>
              </a:rPr>
              <a:t>Великого </a:t>
            </a:r>
            <a:r>
              <a:rPr dirty="0" sz="1800">
                <a:latin typeface="Calibri"/>
                <a:cs typeface="Calibri"/>
              </a:rPr>
              <a:t>князя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московского </a:t>
            </a:r>
            <a:r>
              <a:rPr dirty="0" sz="1800">
                <a:latin typeface="Calibri"/>
                <a:cs typeface="Calibri"/>
              </a:rPr>
              <a:t>Ивана III </a:t>
            </a:r>
            <a:r>
              <a:rPr dirty="0" sz="1800" spc="-5">
                <a:latin typeface="Calibri"/>
                <a:cs typeface="Calibri"/>
              </a:rPr>
              <a:t>Васильевича. </a:t>
            </a:r>
            <a:r>
              <a:rPr dirty="0" sz="1800" spc="-10">
                <a:latin typeface="Calibri"/>
                <a:cs typeface="Calibri"/>
              </a:rPr>
              <a:t>Орёл становится </a:t>
            </a:r>
            <a:r>
              <a:rPr dirty="0" sz="1800" spc="-5">
                <a:latin typeface="Calibri"/>
                <a:cs typeface="Calibri"/>
              </a:rPr>
              <a:t>гербом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10">
                <a:latin typeface="Calibri"/>
                <a:cs typeface="Calibri"/>
              </a:rPr>
              <a:t>символом </a:t>
            </a:r>
            <a:r>
              <a:rPr dirty="0" sz="1800" spc="-30">
                <a:latin typeface="Calibri"/>
                <a:cs typeface="Calibri"/>
              </a:rPr>
              <a:t>Государства 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Российского.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641" y="5661253"/>
            <a:ext cx="8418322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6576" y="1934971"/>
            <a:ext cx="19488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ГЕНЕЗИС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СИМВОЛА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2286126"/>
            <a:ext cx="7468870" cy="29009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9727" y="5237733"/>
            <a:ext cx="69634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Орел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10">
                <a:latin typeface="Calibri"/>
                <a:cs typeface="Calibri"/>
              </a:rPr>
              <a:t>символизирует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наше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государство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армию,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орлята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Юнармию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23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555" y="1934971"/>
            <a:ext cx="4464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ЗНАКИ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20" b="1">
                <a:latin typeface="Calibri"/>
                <a:cs typeface="Calibri"/>
              </a:rPr>
              <a:t> ФЛАГ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ЮНАРМЕЙСКОГО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ДВИЖЕНИЯ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806" y="2303526"/>
            <a:ext cx="1986661" cy="20378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0220" y="2644775"/>
            <a:ext cx="1466342" cy="15684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795" y="2303398"/>
            <a:ext cx="3743452" cy="26404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6806" y="4641278"/>
            <a:ext cx="3116961" cy="18201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429012"/>
            <a:ext cx="8071993" cy="3299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889886"/>
            <a:ext cx="8137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НАРУКАВНЫЕ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НАШИВКИ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ПО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ПЕРИОДАМ</a:t>
            </a:r>
            <a:r>
              <a:rPr dirty="0" sz="1800" spc="2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УЧАСТИЯ</a:t>
            </a:r>
            <a:r>
              <a:rPr dirty="0" sz="1800" b="1">
                <a:latin typeface="Calibri"/>
                <a:cs typeface="Calibri"/>
              </a:rPr>
              <a:t> В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ЮНАРМЕЙСКОМ</a:t>
            </a:r>
            <a:r>
              <a:rPr dirty="0" sz="1800" b="1">
                <a:latin typeface="Calibri"/>
                <a:cs typeface="Calibri"/>
              </a:rPr>
              <a:t> ДВИЖЕНИИ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2261717"/>
            <a:ext cx="5760593" cy="45509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2268"/>
            <a:ext cx="9114155" cy="1583690"/>
            <a:chOff x="0" y="112268"/>
            <a:chExt cx="9114155" cy="1583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93558"/>
              <a:ext cx="9113663" cy="301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268"/>
              <a:ext cx="2160270" cy="15445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823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1716544"/>
            <a:ext cx="4896485" cy="47273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295" y="2049856"/>
            <a:ext cx="8377555" cy="4542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354965">
              <a:lnSpc>
                <a:spcPct val="100000"/>
              </a:lnSpc>
              <a:spcBef>
                <a:spcPts val="105"/>
              </a:spcBef>
              <a:tabLst>
                <a:tab pos="2164715" algn="l"/>
                <a:tab pos="6259830" algn="l"/>
              </a:tabLst>
            </a:pPr>
            <a:r>
              <a:rPr dirty="0" sz="2000" spc="-10" b="1">
                <a:latin typeface="Calibri"/>
                <a:cs typeface="Calibri"/>
              </a:rPr>
              <a:t>Юнармейское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движение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создается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соответствии</a:t>
            </a:r>
            <a:r>
              <a:rPr dirty="0" sz="2000" b="1">
                <a:latin typeface="Calibri"/>
                <a:cs typeface="Calibri"/>
              </a:rPr>
              <a:t> с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решением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Президента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Российской</a:t>
            </a:r>
            <a:r>
              <a:rPr dirty="0" sz="2000" spc="-5" b="1">
                <a:latin typeface="Calibri"/>
                <a:cs typeface="Calibri"/>
              </a:rPr>
              <a:t> Федерации</a:t>
            </a:r>
            <a:r>
              <a:rPr dirty="0" sz="2000" b="1">
                <a:latin typeface="Calibri"/>
                <a:cs typeface="Calibri"/>
              </a:rPr>
              <a:t> в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качестве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одного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из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направлений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д</a:t>
            </a:r>
            <a:r>
              <a:rPr dirty="0" sz="2000" spc="-5" b="1">
                <a:latin typeface="Calibri"/>
                <a:cs typeface="Calibri"/>
              </a:rPr>
              <a:t>ея</a:t>
            </a:r>
            <a:r>
              <a:rPr dirty="0" sz="2000" spc="-20" b="1">
                <a:latin typeface="Calibri"/>
                <a:cs typeface="Calibri"/>
              </a:rPr>
              <a:t>т</a:t>
            </a:r>
            <a:r>
              <a:rPr dirty="0" sz="2000" spc="-40" b="1">
                <a:latin typeface="Calibri"/>
                <a:cs typeface="Calibri"/>
              </a:rPr>
              <a:t>е</a:t>
            </a:r>
            <a:r>
              <a:rPr dirty="0" sz="2000" b="1">
                <a:latin typeface="Calibri"/>
                <a:cs typeface="Calibri"/>
              </a:rPr>
              <a:t>ль</a:t>
            </a:r>
            <a:r>
              <a:rPr dirty="0" sz="2000" spc="-10" b="1">
                <a:latin typeface="Calibri"/>
                <a:cs typeface="Calibri"/>
              </a:rPr>
              <a:t>н</a:t>
            </a:r>
            <a:r>
              <a:rPr dirty="0" sz="2000" b="1">
                <a:latin typeface="Calibri"/>
                <a:cs typeface="Calibri"/>
              </a:rPr>
              <a:t>ости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5" b="1">
                <a:latin typeface="Calibri"/>
                <a:cs typeface="Calibri"/>
              </a:rPr>
              <a:t>Общ</a:t>
            </a:r>
            <a:r>
              <a:rPr dirty="0" sz="2000" spc="-5" b="1">
                <a:latin typeface="Calibri"/>
                <a:cs typeface="Calibri"/>
              </a:rPr>
              <a:t>ес</a:t>
            </a:r>
            <a:r>
              <a:rPr dirty="0" sz="2000" spc="-15" b="1">
                <a:latin typeface="Calibri"/>
                <a:cs typeface="Calibri"/>
              </a:rPr>
              <a:t>т</a:t>
            </a:r>
            <a:r>
              <a:rPr dirty="0" sz="2000" b="1">
                <a:latin typeface="Calibri"/>
                <a:cs typeface="Calibri"/>
              </a:rPr>
              <a:t>вен</a:t>
            </a:r>
            <a:r>
              <a:rPr dirty="0" sz="2000" spc="-10" b="1">
                <a:latin typeface="Calibri"/>
                <a:cs typeface="Calibri"/>
              </a:rPr>
              <a:t>н</a:t>
            </a:r>
            <a:r>
              <a:rPr dirty="0" sz="2000" b="1">
                <a:latin typeface="Calibri"/>
                <a:cs typeface="Calibri"/>
              </a:rPr>
              <a:t>о</a:t>
            </a:r>
            <a:r>
              <a:rPr dirty="0" sz="2000" spc="-5" b="1">
                <a:latin typeface="Calibri"/>
                <a:cs typeface="Calibri"/>
              </a:rPr>
              <a:t>-</a:t>
            </a:r>
            <a:r>
              <a:rPr dirty="0" sz="2000" spc="-15" b="1">
                <a:latin typeface="Calibri"/>
                <a:cs typeface="Calibri"/>
              </a:rPr>
              <a:t>г</a:t>
            </a:r>
            <a:r>
              <a:rPr dirty="0" sz="2000" b="1">
                <a:latin typeface="Calibri"/>
                <a:cs typeface="Calibri"/>
              </a:rPr>
              <a:t>ос</a:t>
            </a:r>
            <a:r>
              <a:rPr dirty="0" sz="2000" spc="-70" b="1">
                <a:latin typeface="Calibri"/>
                <a:cs typeface="Calibri"/>
              </a:rPr>
              <a:t>у</a:t>
            </a:r>
            <a:r>
              <a:rPr dirty="0" sz="2000" spc="-5" b="1">
                <a:latin typeface="Calibri"/>
                <a:cs typeface="Calibri"/>
              </a:rPr>
              <a:t>д</a:t>
            </a:r>
            <a:r>
              <a:rPr dirty="0" sz="2000" spc="-25" b="1">
                <a:latin typeface="Calibri"/>
                <a:cs typeface="Calibri"/>
              </a:rPr>
              <a:t>а</a:t>
            </a:r>
            <a:r>
              <a:rPr dirty="0" sz="2000" b="1">
                <a:latin typeface="Calibri"/>
                <a:cs typeface="Calibri"/>
              </a:rPr>
              <a:t>рс</a:t>
            </a:r>
            <a:r>
              <a:rPr dirty="0" sz="2000" spc="-15" b="1">
                <a:latin typeface="Calibri"/>
                <a:cs typeface="Calibri"/>
              </a:rPr>
              <a:t>т</a:t>
            </a:r>
            <a:r>
              <a:rPr dirty="0" sz="2000" b="1">
                <a:latin typeface="Calibri"/>
                <a:cs typeface="Calibri"/>
              </a:rPr>
              <a:t>вен</a:t>
            </a:r>
            <a:r>
              <a:rPr dirty="0" sz="2000" spc="-10" b="1">
                <a:latin typeface="Calibri"/>
                <a:cs typeface="Calibri"/>
              </a:rPr>
              <a:t>н</a:t>
            </a:r>
            <a:r>
              <a:rPr dirty="0" sz="2000" b="1">
                <a:latin typeface="Calibri"/>
                <a:cs typeface="Calibri"/>
              </a:rPr>
              <a:t>ой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30" b="1">
                <a:latin typeface="Calibri"/>
                <a:cs typeface="Calibri"/>
              </a:rPr>
              <a:t>д</a:t>
            </a:r>
            <a:r>
              <a:rPr dirty="0" sz="2000" spc="-5" b="1">
                <a:latin typeface="Calibri"/>
                <a:cs typeface="Calibri"/>
              </a:rPr>
              <a:t>е</a:t>
            </a:r>
            <a:r>
              <a:rPr dirty="0" sz="2000" spc="-15" b="1">
                <a:latin typeface="Calibri"/>
                <a:cs typeface="Calibri"/>
              </a:rPr>
              <a:t>тс</a:t>
            </a:r>
            <a:r>
              <a:rPr dirty="0" sz="2000" spc="-35" b="1">
                <a:latin typeface="Calibri"/>
                <a:cs typeface="Calibri"/>
              </a:rPr>
              <a:t>к</a:t>
            </a:r>
            <a:r>
              <a:rPr dirty="0" sz="2000" spc="5" b="1">
                <a:latin typeface="Calibri"/>
                <a:cs typeface="Calibri"/>
              </a:rPr>
              <a:t>о</a:t>
            </a:r>
            <a:r>
              <a:rPr dirty="0" sz="2000" spc="-15" b="1">
                <a:latin typeface="Calibri"/>
                <a:cs typeface="Calibri"/>
              </a:rPr>
              <a:t>-</a:t>
            </a:r>
            <a:r>
              <a:rPr dirty="0" sz="2000" b="1">
                <a:latin typeface="Calibri"/>
                <a:cs typeface="Calibri"/>
              </a:rPr>
              <a:t>ю</a:t>
            </a:r>
            <a:r>
              <a:rPr dirty="0" sz="2000" spc="-10" b="1">
                <a:latin typeface="Calibri"/>
                <a:cs typeface="Calibri"/>
              </a:rPr>
              <a:t>н</a:t>
            </a:r>
            <a:r>
              <a:rPr dirty="0" sz="2000" b="1">
                <a:latin typeface="Calibri"/>
                <a:cs typeface="Calibri"/>
              </a:rPr>
              <a:t>ошес</a:t>
            </a:r>
            <a:r>
              <a:rPr dirty="0" sz="2000" spc="-45" b="1">
                <a:latin typeface="Calibri"/>
                <a:cs typeface="Calibri"/>
              </a:rPr>
              <a:t>к</a:t>
            </a:r>
            <a:r>
              <a:rPr dirty="0" sz="2000" spc="-10" b="1">
                <a:latin typeface="Calibri"/>
                <a:cs typeface="Calibri"/>
              </a:rPr>
              <a:t>о</a:t>
            </a:r>
            <a:r>
              <a:rPr dirty="0" sz="2000" b="1">
                <a:latin typeface="Calibri"/>
                <a:cs typeface="Calibri"/>
              </a:rPr>
              <a:t>й  </a:t>
            </a:r>
            <a:r>
              <a:rPr dirty="0" sz="2000" spc="-5" b="1">
                <a:latin typeface="Calibri"/>
                <a:cs typeface="Calibri"/>
              </a:rPr>
              <a:t>организации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«Российское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движение школьников»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alibri"/>
              <a:cs typeface="Calibri"/>
            </a:endParaRPr>
          </a:p>
          <a:p>
            <a:pPr marL="47180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Цели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юнармейского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движения:</a:t>
            </a:r>
            <a:endParaRPr sz="1800">
              <a:latin typeface="Calibri"/>
              <a:cs typeface="Calibri"/>
            </a:endParaRPr>
          </a:p>
          <a:p>
            <a:pPr marL="1272540" indent="-343535">
              <a:lnSpc>
                <a:spcPct val="100000"/>
              </a:lnSpc>
              <a:buAutoNum type="arabicPeriod"/>
              <a:tabLst>
                <a:tab pos="1272540" algn="l"/>
                <a:tab pos="1273175" algn="l"/>
              </a:tabLst>
            </a:pPr>
            <a:r>
              <a:rPr dirty="0" sz="1800" spc="-5">
                <a:latin typeface="Calibri"/>
                <a:cs typeface="Calibri"/>
              </a:rPr>
              <a:t>участие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реализации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государственной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молодежной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политики</a:t>
            </a:r>
            <a:endParaRPr sz="1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Российской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Феде­рации;</a:t>
            </a:r>
            <a:endParaRPr sz="1800">
              <a:latin typeface="Calibri"/>
              <a:cs typeface="Calibri"/>
            </a:endParaRPr>
          </a:p>
          <a:p>
            <a:pPr marL="1272540" indent="-343535">
              <a:lnSpc>
                <a:spcPct val="100000"/>
              </a:lnSpc>
              <a:buAutoNum type="arabicPeriod" startAt="2"/>
              <a:tabLst>
                <a:tab pos="1272540" algn="l"/>
                <a:tab pos="1273175" algn="l"/>
              </a:tabLst>
            </a:pPr>
            <a:r>
              <a:rPr dirty="0" sz="1800" spc="-10">
                <a:latin typeface="Calibri"/>
                <a:cs typeface="Calibri"/>
              </a:rPr>
              <a:t>всестороннее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развитие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5">
                <a:latin typeface="Calibri"/>
                <a:cs typeface="Calibri"/>
              </a:rPr>
              <a:t>совершенствование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личности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детей</a:t>
            </a:r>
            <a:r>
              <a:rPr dirty="0" sz="1800">
                <a:latin typeface="Calibri"/>
                <a:cs typeface="Calibri"/>
              </a:rPr>
              <a:t> и</a:t>
            </a:r>
            <a:endParaRPr sz="1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подростков,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удов­летворение</a:t>
            </a:r>
            <a:r>
              <a:rPr dirty="0" sz="1800">
                <a:latin typeface="Calibri"/>
                <a:cs typeface="Calibri"/>
              </a:rPr>
              <a:t> их </a:t>
            </a:r>
            <a:r>
              <a:rPr dirty="0" sz="1800" spc="-5">
                <a:latin typeface="Calibri"/>
                <a:cs typeface="Calibri"/>
              </a:rPr>
              <a:t>индивидуальных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потребностей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254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интеллектуальном,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нравственном и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физи­ческом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совершенствовании;</a:t>
            </a:r>
            <a:endParaRPr sz="1800">
              <a:latin typeface="Calibri"/>
              <a:cs typeface="Calibri"/>
            </a:endParaRPr>
          </a:p>
          <a:p>
            <a:pPr marL="1272540" indent="-3435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272540" algn="l"/>
                <a:tab pos="1273175" algn="l"/>
              </a:tabLst>
            </a:pPr>
            <a:r>
              <a:rPr dirty="0" sz="1800">
                <a:latin typeface="Calibri"/>
                <a:cs typeface="Calibri"/>
              </a:rPr>
              <a:t>повышение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обществе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авторитета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престижа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военной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службы;</a:t>
            </a:r>
            <a:endParaRPr sz="1800">
              <a:latin typeface="Calibri"/>
              <a:cs typeface="Calibri"/>
            </a:endParaRPr>
          </a:p>
          <a:p>
            <a:pPr marL="1272540" indent="-343535">
              <a:lnSpc>
                <a:spcPct val="100000"/>
              </a:lnSpc>
              <a:buAutoNum type="arabicPeriod" startAt="3"/>
              <a:tabLst>
                <a:tab pos="1272540" algn="l"/>
                <a:tab pos="1273175" algn="l"/>
              </a:tabLst>
            </a:pPr>
            <a:r>
              <a:rPr dirty="0" sz="1800" spc="-5">
                <a:latin typeface="Calibri"/>
                <a:cs typeface="Calibri"/>
              </a:rPr>
              <a:t>сохранение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10">
                <a:latin typeface="Calibri"/>
                <a:cs typeface="Calibri"/>
              </a:rPr>
              <a:t>приумножение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патриотических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традиций;</a:t>
            </a:r>
            <a:endParaRPr sz="1800">
              <a:latin typeface="Calibri"/>
              <a:cs typeface="Calibri"/>
            </a:endParaRPr>
          </a:p>
          <a:p>
            <a:pPr marL="1272540" marR="146685" indent="-343535">
              <a:lnSpc>
                <a:spcPct val="100000"/>
              </a:lnSpc>
              <a:buAutoNum type="arabicPeriod" startAt="3"/>
              <a:tabLst>
                <a:tab pos="1272540" algn="l"/>
                <a:tab pos="1273175" algn="l"/>
              </a:tabLst>
            </a:pPr>
            <a:r>
              <a:rPr dirty="0" sz="1800" spc="-5">
                <a:latin typeface="Calibri"/>
                <a:cs typeface="Calibri"/>
              </a:rPr>
              <a:t>формирование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молодежи </a:t>
            </a:r>
            <a:r>
              <a:rPr dirty="0" sz="1800" spc="-15">
                <a:latin typeface="Calibri"/>
                <a:cs typeface="Calibri"/>
              </a:rPr>
              <a:t>готовности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практической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способности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выполне­нию гражданского </a:t>
            </a:r>
            <a:r>
              <a:rPr dirty="0" sz="1800" spc="-10">
                <a:latin typeface="Calibri"/>
                <a:cs typeface="Calibri"/>
              </a:rPr>
              <a:t>долга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5">
                <a:latin typeface="Calibri"/>
                <a:cs typeface="Calibri"/>
              </a:rPr>
              <a:t>конституционных обязанностей </a:t>
            </a:r>
            <a:r>
              <a:rPr dirty="0" sz="1800">
                <a:latin typeface="Calibri"/>
                <a:cs typeface="Calibri"/>
              </a:rPr>
              <a:t>по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защите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Отечества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ВСЕРОССИЙСКОЕ</a:t>
            </a:r>
            <a:r>
              <a:rPr dirty="0" spc="-85"/>
              <a:t> </a:t>
            </a:r>
            <a:r>
              <a:rPr dirty="0"/>
              <a:t>ДЕТСКО-ЮНОШЕСКОЕ </a:t>
            </a:r>
            <a:r>
              <a:rPr dirty="0" spc="-650"/>
              <a:t> </a:t>
            </a:r>
            <a:r>
              <a:rPr dirty="0" spc="-5"/>
              <a:t>ВОЕННО-ПАТРИОТИЧЕСКОЕ </a:t>
            </a:r>
            <a:r>
              <a:rPr dirty="0"/>
              <a:t> ОБЩЕСТВЕННОЕ</a:t>
            </a:r>
            <a:r>
              <a:rPr dirty="0" spc="-60"/>
              <a:t> </a:t>
            </a:r>
            <a:r>
              <a:rPr dirty="0"/>
              <a:t>ДВИЖЕНИЕ</a:t>
            </a:r>
          </a:p>
          <a:p>
            <a:pPr marL="1895475">
              <a:lnSpc>
                <a:spcPct val="100000"/>
              </a:lnSpc>
            </a:pPr>
            <a:r>
              <a:rPr dirty="0"/>
              <a:t>«ЮНАРМИЯ»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0777"/>
            <a:ext cx="2627820" cy="20079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ФОРМА</a:t>
            </a:r>
            <a:r>
              <a:rPr dirty="0" spc="-50"/>
              <a:t> </a:t>
            </a:r>
            <a:r>
              <a:rPr dirty="0"/>
              <a:t>ОДЕЖДЫ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СИМВОЛИКА </a:t>
            </a:r>
            <a:r>
              <a:rPr dirty="0" spc="-655"/>
              <a:t> </a:t>
            </a:r>
            <a:r>
              <a:rPr dirty="0" spc="-5"/>
              <a:t>ЮНАРМИИ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2132914"/>
            <a:ext cx="7229475" cy="4474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6882"/>
              <a:ext cx="9144000" cy="3018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62860" y="340613"/>
            <a:ext cx="590105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3399"/>
                </a:solidFill>
                <a:latin typeface="Arial Black"/>
                <a:cs typeface="Arial Black"/>
              </a:rPr>
              <a:t>ВСЕРОССИЙСКОЕ</a:t>
            </a:r>
            <a:r>
              <a:rPr dirty="0" sz="2000" spc="-8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000">
                <a:solidFill>
                  <a:srgbClr val="003399"/>
                </a:solidFill>
                <a:latin typeface="Arial Black"/>
                <a:cs typeface="Arial Black"/>
              </a:rPr>
              <a:t>ДЕТСКО-ЮНОШЕСКОЕ </a:t>
            </a:r>
            <a:r>
              <a:rPr dirty="0" sz="2000" spc="-65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000" spc="-5">
                <a:solidFill>
                  <a:srgbClr val="003399"/>
                </a:solidFill>
                <a:latin typeface="Arial Black"/>
                <a:cs typeface="Arial Black"/>
              </a:rPr>
              <a:t>ВОЕННО-ПАТРИОТИЧЕСКОЕ </a:t>
            </a:r>
            <a:r>
              <a:rPr dirty="0" sz="2000">
                <a:solidFill>
                  <a:srgbClr val="003399"/>
                </a:solidFill>
                <a:latin typeface="Arial Black"/>
                <a:cs typeface="Arial Black"/>
              </a:rPr>
              <a:t> ОБЩЕСТВЕННОЕ</a:t>
            </a:r>
            <a:r>
              <a:rPr dirty="0" sz="2000" spc="-6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2000">
                <a:solidFill>
                  <a:srgbClr val="003399"/>
                </a:solidFill>
                <a:latin typeface="Arial Black"/>
                <a:cs typeface="Arial Black"/>
              </a:rPr>
              <a:t>ДВИЖЕНИЕ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3399"/>
                </a:solidFill>
                <a:latin typeface="Arial Black"/>
                <a:cs typeface="Arial Black"/>
              </a:rPr>
              <a:t>«ЮНАРМИЯ»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20777"/>
            <a:ext cx="3475990" cy="4625340"/>
            <a:chOff x="0" y="120777"/>
            <a:chExt cx="3475990" cy="4625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87" y="2540888"/>
              <a:ext cx="3309112" cy="22048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59148" y="2558033"/>
            <a:ext cx="15113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4700" algn="l"/>
              </a:tabLst>
            </a:pPr>
            <a:r>
              <a:rPr dirty="0" sz="2000">
                <a:latin typeface="Calibri"/>
                <a:cs typeface="Calibri"/>
              </a:rPr>
              <a:t>По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ф</a:t>
            </a:r>
            <a:r>
              <a:rPr dirty="0" sz="2000" spc="-15">
                <a:latin typeface="Calibri"/>
                <a:cs typeface="Calibri"/>
              </a:rPr>
              <a:t>о</a:t>
            </a:r>
            <a:r>
              <a:rPr dirty="0" sz="2000" spc="-5">
                <a:latin typeface="Calibri"/>
                <a:cs typeface="Calibri"/>
              </a:rPr>
              <a:t>рме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4821" y="2558033"/>
            <a:ext cx="16192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всер</a:t>
            </a:r>
            <a:r>
              <a:rPr dirty="0" sz="2000" spc="-5">
                <a:latin typeface="Calibri"/>
                <a:cs typeface="Calibri"/>
              </a:rPr>
              <a:t>о</a:t>
            </a:r>
            <a:r>
              <a:rPr dirty="0" sz="2000" spc="-10">
                <a:latin typeface="Calibri"/>
                <a:cs typeface="Calibri"/>
              </a:rPr>
              <a:t>сс</a:t>
            </a:r>
            <a:r>
              <a:rPr dirty="0" sz="2000" spc="-20">
                <a:latin typeface="Calibri"/>
                <a:cs typeface="Calibri"/>
              </a:rPr>
              <a:t>и</a:t>
            </a:r>
            <a:r>
              <a:rPr dirty="0" sz="2000">
                <a:latin typeface="Calibri"/>
                <a:cs typeface="Calibri"/>
              </a:rPr>
              <a:t>йс</a:t>
            </a:r>
            <a:r>
              <a:rPr dirty="0" sz="2000" spc="-30">
                <a:latin typeface="Calibri"/>
                <a:cs typeface="Calibri"/>
              </a:rPr>
              <a:t>к</a:t>
            </a:r>
            <a:r>
              <a:rPr dirty="0" sz="2000" spc="-5">
                <a:latin typeface="Calibri"/>
                <a:cs typeface="Calibri"/>
              </a:rPr>
              <a:t>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8571" y="2558033"/>
            <a:ext cx="9010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30">
                <a:latin typeface="Calibri"/>
                <a:cs typeface="Calibri"/>
              </a:rPr>
              <a:t>д</a:t>
            </a:r>
            <a:r>
              <a:rPr dirty="0" sz="2000" spc="-15">
                <a:latin typeface="Calibri"/>
                <a:cs typeface="Calibri"/>
              </a:rPr>
              <a:t>е</a:t>
            </a:r>
            <a:r>
              <a:rPr dirty="0" sz="2000" spc="-5">
                <a:latin typeface="Calibri"/>
                <a:cs typeface="Calibri"/>
              </a:rPr>
              <a:t>т­</a:t>
            </a:r>
            <a:r>
              <a:rPr dirty="0" sz="2000" spc="5">
                <a:latin typeface="Calibri"/>
                <a:cs typeface="Calibri"/>
              </a:rPr>
              <a:t>с</a:t>
            </a:r>
            <a:r>
              <a:rPr dirty="0" sz="2000" spc="-30">
                <a:latin typeface="Calibri"/>
                <a:cs typeface="Calibri"/>
              </a:rPr>
              <a:t>к</a:t>
            </a:r>
            <a:r>
              <a:rPr dirty="0" sz="2000">
                <a:latin typeface="Calibri"/>
                <a:cs typeface="Calibri"/>
              </a:rPr>
              <a:t>о-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0167" y="2862833"/>
            <a:ext cx="26073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военно-патриотическое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9148" y="2862833"/>
            <a:ext cx="30854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юношеское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72310" algn="l"/>
              </a:tabLst>
            </a:pPr>
            <a:r>
              <a:rPr dirty="0" sz="2000" spc="-5">
                <a:latin typeface="Calibri"/>
                <a:cs typeface="Calibri"/>
              </a:rPr>
              <a:t>об</a:t>
            </a:r>
            <a:r>
              <a:rPr dirty="0" sz="2000" spc="-30">
                <a:latin typeface="Calibri"/>
                <a:cs typeface="Calibri"/>
              </a:rPr>
              <a:t>щ</a:t>
            </a:r>
            <a:r>
              <a:rPr dirty="0" sz="2000">
                <a:latin typeface="Calibri"/>
                <a:cs typeface="Calibri"/>
              </a:rPr>
              <a:t>естве</a:t>
            </a:r>
            <a:r>
              <a:rPr dirty="0" sz="2000" spc="-10">
                <a:latin typeface="Calibri"/>
                <a:cs typeface="Calibri"/>
              </a:rPr>
              <a:t>н</a:t>
            </a:r>
            <a:r>
              <a:rPr dirty="0" sz="2000">
                <a:latin typeface="Calibri"/>
                <a:cs typeface="Calibri"/>
              </a:rPr>
              <a:t>ное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дв</a:t>
            </a:r>
            <a:r>
              <a:rPr dirty="0" sz="2000" spc="-10">
                <a:latin typeface="Calibri"/>
                <a:cs typeface="Calibri"/>
              </a:rPr>
              <a:t>и</a:t>
            </a:r>
            <a:r>
              <a:rPr dirty="0" sz="2000" spc="-25">
                <a:latin typeface="Calibri"/>
                <a:cs typeface="Calibri"/>
              </a:rPr>
              <a:t>ж</a:t>
            </a:r>
            <a:r>
              <a:rPr dirty="0" sz="2000">
                <a:latin typeface="Calibri"/>
                <a:cs typeface="Calibri"/>
              </a:rPr>
              <a:t>е</a:t>
            </a:r>
            <a:r>
              <a:rPr dirty="0" sz="2000" spc="-10">
                <a:latin typeface="Calibri"/>
                <a:cs typeface="Calibri"/>
              </a:rPr>
              <a:t>н</a:t>
            </a:r>
            <a:r>
              <a:rPr dirty="0" sz="2000"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3523" y="3167633"/>
            <a:ext cx="166497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«ЮНАРМИЯ»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объединением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9148" y="3472434"/>
            <a:ext cx="29483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2065" algn="l"/>
              </a:tabLst>
            </a:pPr>
            <a:r>
              <a:rPr dirty="0" sz="2000" spc="-10">
                <a:latin typeface="Calibri"/>
                <a:cs typeface="Calibri"/>
              </a:rPr>
              <a:t>является	</a:t>
            </a:r>
            <a:r>
              <a:rPr dirty="0" sz="2000" spc="-5">
                <a:latin typeface="Calibri"/>
                <a:cs typeface="Calibri"/>
              </a:rPr>
              <a:t>общественным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физических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0021" y="3777183"/>
            <a:ext cx="32696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9750" algn="l"/>
                <a:tab pos="2382520" algn="l"/>
                <a:tab pos="3178175" algn="l"/>
              </a:tabLst>
            </a:pP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ю</a:t>
            </a:r>
            <a:r>
              <a:rPr dirty="0" sz="2000" spc="-5">
                <a:latin typeface="Calibri"/>
                <a:cs typeface="Calibri"/>
              </a:rPr>
              <a:t>ри</a:t>
            </a:r>
            <a:r>
              <a:rPr dirty="0" sz="2000" spc="-20">
                <a:latin typeface="Calibri"/>
                <a:cs typeface="Calibri"/>
              </a:rPr>
              <a:t>д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10">
                <a:latin typeface="Calibri"/>
                <a:cs typeface="Calibri"/>
              </a:rPr>
              <a:t>ч</a:t>
            </a:r>
            <a:r>
              <a:rPr dirty="0" sz="2000">
                <a:latin typeface="Calibri"/>
                <a:cs typeface="Calibri"/>
              </a:rPr>
              <a:t>ес</a:t>
            </a:r>
            <a:r>
              <a:rPr dirty="0" sz="2000" spc="-10">
                <a:latin typeface="Calibri"/>
                <a:cs typeface="Calibri"/>
              </a:rPr>
              <a:t>к</a:t>
            </a:r>
            <a:r>
              <a:rPr dirty="0" sz="2000">
                <a:latin typeface="Calibri"/>
                <a:cs typeface="Calibri"/>
              </a:rPr>
              <a:t>их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">
                <a:latin typeface="Calibri"/>
                <a:cs typeface="Calibri"/>
              </a:rPr>
              <a:t>л</a:t>
            </a:r>
            <a:r>
              <a:rPr dirty="0" sz="2000" spc="-25">
                <a:latin typeface="Calibri"/>
                <a:cs typeface="Calibri"/>
              </a:rPr>
              <a:t>и</a:t>
            </a:r>
            <a:r>
              <a:rPr dirty="0" sz="2000">
                <a:latin typeface="Calibri"/>
                <a:cs typeface="Calibri"/>
              </a:rPr>
              <a:t>ц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9148" y="4082288"/>
            <a:ext cx="49199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общественных </a:t>
            </a:r>
            <a:r>
              <a:rPr dirty="0" sz="2000" spc="-10">
                <a:latin typeface="Calibri"/>
                <a:cs typeface="Calibri"/>
              </a:rPr>
              <a:t>объедине­ний, </a:t>
            </a:r>
            <a:r>
              <a:rPr dirty="0" sz="2000" spc="-5">
                <a:latin typeface="Calibri"/>
                <a:cs typeface="Calibri"/>
              </a:rPr>
              <a:t>созданным на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основе</a:t>
            </a:r>
            <a:r>
              <a:rPr dirty="0" sz="2000">
                <a:latin typeface="Calibri"/>
                <a:cs typeface="Calibri"/>
              </a:rPr>
              <a:t> совместной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деятельности</a:t>
            </a:r>
            <a:r>
              <a:rPr dirty="0" sz="2000" spc="-5">
                <a:latin typeface="Calibri"/>
                <a:cs typeface="Calibri"/>
              </a:rPr>
              <a:t> для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достижения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уставных </a:t>
            </a:r>
            <a:r>
              <a:rPr dirty="0" sz="2000" spc="-15">
                <a:latin typeface="Calibri"/>
                <a:cs typeface="Calibri"/>
              </a:rPr>
              <a:t>целей.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9148" y="4996383"/>
            <a:ext cx="141732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Инициатива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6702" y="4996383"/>
            <a:ext cx="132969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создания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«Юнармия»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7259" y="4996383"/>
            <a:ext cx="149225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Calibri"/>
                <a:cs typeface="Calibri"/>
              </a:rPr>
              <a:t>молодежной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принадлежит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9148" y="5606592"/>
            <a:ext cx="23526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4615" algn="l"/>
              </a:tabLst>
            </a:pPr>
            <a:r>
              <a:rPr dirty="0" sz="2000">
                <a:latin typeface="Calibri"/>
                <a:cs typeface="Calibri"/>
              </a:rPr>
              <a:t>Мин</a:t>
            </a:r>
            <a:r>
              <a:rPr dirty="0" sz="2000" spc="-10">
                <a:latin typeface="Calibri"/>
                <a:cs typeface="Calibri"/>
              </a:rPr>
              <a:t>и</a:t>
            </a:r>
            <a:r>
              <a:rPr dirty="0" sz="2000">
                <a:latin typeface="Calibri"/>
                <a:cs typeface="Calibri"/>
              </a:rPr>
              <a:t>с</a:t>
            </a:r>
            <a:r>
              <a:rPr dirty="0" sz="2000" spc="5">
                <a:latin typeface="Calibri"/>
                <a:cs typeface="Calibri"/>
              </a:rPr>
              <a:t>т</a:t>
            </a:r>
            <a:r>
              <a:rPr dirty="0" sz="2000" spc="-15">
                <a:latin typeface="Calibri"/>
                <a:cs typeface="Calibri"/>
              </a:rPr>
              <a:t>­</a:t>
            </a:r>
            <a:r>
              <a:rPr dirty="0" sz="2000" spc="-25">
                <a:latin typeface="Calibri"/>
                <a:cs typeface="Calibri"/>
              </a:rPr>
              <a:t>р</a:t>
            </a:r>
            <a:r>
              <a:rPr dirty="0" sz="2000">
                <a:latin typeface="Calibri"/>
                <a:cs typeface="Calibri"/>
              </a:rPr>
              <a:t>у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5">
                <a:latin typeface="Calibri"/>
                <a:cs typeface="Calibri"/>
              </a:rPr>
              <a:t>о</a:t>
            </a:r>
            <a:r>
              <a:rPr dirty="0" sz="2000">
                <a:latin typeface="Calibri"/>
                <a:cs typeface="Calibri"/>
              </a:rPr>
              <a:t>бо</a:t>
            </a:r>
            <a:r>
              <a:rPr dirty="0" sz="2000" spc="-10">
                <a:latin typeface="Calibri"/>
                <a:cs typeface="Calibri"/>
              </a:rPr>
              <a:t>р</a:t>
            </a:r>
            <a:r>
              <a:rPr dirty="0" sz="2000" spc="-5">
                <a:latin typeface="Calibri"/>
                <a:cs typeface="Calibri"/>
              </a:rPr>
              <a:t>оны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0479" y="5606592"/>
            <a:ext cx="23990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1685925" algn="l"/>
              </a:tabLst>
            </a:pPr>
            <a:r>
              <a:rPr dirty="0" sz="2000" spc="-5">
                <a:latin typeface="Calibri"/>
                <a:cs typeface="Calibri"/>
              </a:rPr>
              <a:t>Р</a:t>
            </a:r>
            <a:r>
              <a:rPr dirty="0" sz="2000">
                <a:latin typeface="Calibri"/>
                <a:cs typeface="Calibri"/>
              </a:rPr>
              <a:t>Ф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г</a:t>
            </a:r>
            <a:r>
              <a:rPr dirty="0" sz="2000">
                <a:latin typeface="Calibri"/>
                <a:cs typeface="Calibri"/>
              </a:rPr>
              <a:t>е</a:t>
            </a:r>
            <a:r>
              <a:rPr dirty="0" sz="2000" spc="-10">
                <a:latin typeface="Calibri"/>
                <a:cs typeface="Calibri"/>
              </a:rPr>
              <a:t>н</a:t>
            </a:r>
            <a:r>
              <a:rPr dirty="0" sz="2000">
                <a:latin typeface="Calibri"/>
                <a:cs typeface="Calibri"/>
              </a:rPr>
              <a:t>ералу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а</a:t>
            </a:r>
            <a:r>
              <a:rPr dirty="0" sz="2000" spc="-10">
                <a:latin typeface="Calibri"/>
                <a:cs typeface="Calibri"/>
              </a:rPr>
              <a:t>р</a:t>
            </a:r>
            <a:r>
              <a:rPr dirty="0" sz="2000" spc="-5">
                <a:latin typeface="Calibri"/>
                <a:cs typeface="Calibri"/>
              </a:rPr>
              <a:t>м</a:t>
            </a:r>
            <a:r>
              <a:rPr dirty="0" sz="2000" spc="-15">
                <a:latin typeface="Calibri"/>
                <a:cs typeface="Calibri"/>
              </a:rPr>
              <a:t>и</a:t>
            </a:r>
            <a:r>
              <a:rPr dirty="0" sz="200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148" y="5911392"/>
            <a:ext cx="15678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Сергею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Шойгу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7184" y="2421127"/>
            <a:ext cx="4613910" cy="206946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6500"/>
              </a:lnSpc>
              <a:spcBef>
                <a:spcPts val="90"/>
              </a:spcBef>
            </a:pPr>
            <a:r>
              <a:rPr dirty="0" sz="1800" spc="-10" b="1">
                <a:latin typeface="Calibri"/>
                <a:cs typeface="Calibri"/>
              </a:rPr>
              <a:t>Участником движения </a:t>
            </a:r>
            <a:r>
              <a:rPr dirty="0" sz="1800" spc="-15" b="1">
                <a:latin typeface="Calibri"/>
                <a:cs typeface="Calibri"/>
              </a:rPr>
              <a:t>может </a:t>
            </a:r>
            <a:r>
              <a:rPr dirty="0" sz="1800" spc="-5" b="1">
                <a:latin typeface="Calibri"/>
                <a:cs typeface="Calibri"/>
              </a:rPr>
              <a:t>стать </a:t>
            </a:r>
            <a:r>
              <a:rPr dirty="0" sz="1800" spc="-5">
                <a:latin typeface="Calibri"/>
                <a:cs typeface="Calibri"/>
              </a:rPr>
              <a:t>каждый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возрасте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8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лет,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граждане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Россий­ской </a:t>
            </a:r>
            <a:r>
              <a:rPr dirty="0" sz="1800" spc="-5">
                <a:latin typeface="Calibri"/>
                <a:cs typeface="Calibri"/>
              </a:rPr>
              <a:t> Федерации,</a:t>
            </a:r>
            <a:r>
              <a:rPr dirty="0" sz="1800">
                <a:latin typeface="Calibri"/>
                <a:cs typeface="Calibri"/>
              </a:rPr>
              <a:t> 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также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юридические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лица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общественные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объединения,</a:t>
            </a:r>
            <a:r>
              <a:rPr dirty="0" sz="1800">
                <a:latin typeface="Calibri"/>
                <a:cs typeface="Calibri"/>
              </a:rPr>
              <a:t> выразившие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поддержку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целям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Движения</a:t>
            </a:r>
            <a:r>
              <a:rPr dirty="0" sz="1800">
                <a:latin typeface="Calibri"/>
                <a:cs typeface="Calibri"/>
              </a:rPr>
              <a:t> 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(или)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его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конкретным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акциям.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Участие</a:t>
            </a:r>
            <a:r>
              <a:rPr dirty="0" sz="1800">
                <a:latin typeface="Calibri"/>
                <a:cs typeface="Calibri"/>
              </a:rPr>
              <a:t> в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Движения</a:t>
            </a:r>
            <a:r>
              <a:rPr dirty="0" sz="1800">
                <a:latin typeface="Calibri"/>
                <a:cs typeface="Calibri"/>
              </a:rPr>
              <a:t> и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выход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из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него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является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добровольным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231" y="5392318"/>
            <a:ext cx="84455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Структуру Движения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составляют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Региональные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Местные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отделения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(Юнармейскиие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отряды).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ВСЕРОССИЙСКОЕ</a:t>
            </a:r>
            <a:r>
              <a:rPr dirty="0" spc="-85"/>
              <a:t> </a:t>
            </a:r>
            <a:r>
              <a:rPr dirty="0"/>
              <a:t>ДЕТСКО-ЮНОШЕСКОЕ </a:t>
            </a:r>
            <a:r>
              <a:rPr dirty="0" spc="-650"/>
              <a:t> </a:t>
            </a:r>
            <a:r>
              <a:rPr dirty="0" spc="-5"/>
              <a:t>ВОЕННО-ПАТРИОТИЧЕСКОЕ </a:t>
            </a:r>
            <a:r>
              <a:rPr dirty="0"/>
              <a:t> ОБЩЕСТВЕННОЕ</a:t>
            </a:r>
            <a:r>
              <a:rPr dirty="0" spc="-60"/>
              <a:t> </a:t>
            </a:r>
            <a:r>
              <a:rPr dirty="0"/>
              <a:t>ДВИЖЕНИЕ</a:t>
            </a:r>
          </a:p>
          <a:p>
            <a:pPr marL="1895475">
              <a:lnSpc>
                <a:spcPct val="100000"/>
              </a:lnSpc>
            </a:pPr>
            <a:r>
              <a:rPr dirty="0"/>
              <a:t>«ЮНАРМИЯ»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20777"/>
            <a:ext cx="3806825" cy="4665980"/>
            <a:chOff x="0" y="120777"/>
            <a:chExt cx="3806825" cy="46659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89" y="2331719"/>
              <a:ext cx="3680205" cy="2454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59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6882"/>
            <a:ext cx="9144000" cy="3018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5475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ВСЕРОССИЙСКОЕ</a:t>
            </a:r>
            <a:r>
              <a:rPr dirty="0" spc="-85"/>
              <a:t> </a:t>
            </a:r>
            <a:r>
              <a:rPr dirty="0"/>
              <a:t>ДЕТСКО-ЮНОШЕСКОЕ </a:t>
            </a:r>
            <a:r>
              <a:rPr dirty="0" spc="-650"/>
              <a:t> </a:t>
            </a:r>
            <a:r>
              <a:rPr dirty="0" spc="-5"/>
              <a:t>ВОЕННО-ПАТРИОТИЧЕСКОЕ </a:t>
            </a:r>
            <a:r>
              <a:rPr dirty="0"/>
              <a:t> ОБЩЕСТВЕННОЕ</a:t>
            </a:r>
            <a:r>
              <a:rPr dirty="0" spc="-60"/>
              <a:t> </a:t>
            </a:r>
            <a:r>
              <a:rPr dirty="0"/>
              <a:t>ДВИЖЕНИЕ</a:t>
            </a:r>
          </a:p>
          <a:p>
            <a:pPr marL="1895475">
              <a:lnSpc>
                <a:spcPct val="100000"/>
              </a:lnSpc>
            </a:pPr>
            <a:r>
              <a:rPr dirty="0"/>
              <a:t>«ЮНАРМИЯ»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1238" y="2655189"/>
            <a:ext cx="673671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Пермском</a:t>
            </a:r>
            <a:r>
              <a:rPr dirty="0" sz="1800" spc="-5" b="1">
                <a:latin typeface="Calibri"/>
                <a:cs typeface="Calibri"/>
              </a:rPr>
              <a:t> крае,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по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решению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Главного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штаба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движения, </a:t>
            </a:r>
            <a:r>
              <a:rPr dirty="0" sz="1800" spc="-5" b="1">
                <a:latin typeface="Calibri"/>
                <a:cs typeface="Calibri"/>
              </a:rPr>
              <a:t> Региональное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отделение</a:t>
            </a:r>
            <a:r>
              <a:rPr dirty="0" sz="1800" spc="-15" b="1">
                <a:latin typeface="Calibri"/>
                <a:cs typeface="Calibri"/>
              </a:rPr>
              <a:t> ВВПОД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«ЮНАРМИЯ»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Пермского</a:t>
            </a:r>
            <a:r>
              <a:rPr dirty="0" sz="1800" spc="-5" b="1">
                <a:latin typeface="Calibri"/>
                <a:cs typeface="Calibri"/>
              </a:rPr>
              <a:t> края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приобрело </a:t>
            </a:r>
            <a:r>
              <a:rPr dirty="0" sz="1800" spc="-10" b="1">
                <a:latin typeface="Calibri"/>
                <a:cs typeface="Calibri"/>
              </a:rPr>
              <a:t>статус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юридического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лица.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7175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Начальник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регионального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штаба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ВВПОД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«ЮНАРМИЯ»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Пермского 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края - </a:t>
            </a:r>
            <a:r>
              <a:rPr dirty="0" sz="1800" spc="-5" b="1">
                <a:latin typeface="Calibri"/>
                <a:cs typeface="Calibri"/>
              </a:rPr>
              <a:t>Сидоров Игорь Зимальдович, </a:t>
            </a:r>
            <a:r>
              <a:rPr dirty="0" sz="1800" spc="-5">
                <a:latin typeface="Calibri"/>
                <a:cs typeface="Calibri"/>
              </a:rPr>
              <a:t>раб. телефон: 8(342)237-56-92,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мобильный </a:t>
            </a:r>
            <a:r>
              <a:rPr dirty="0" sz="1800" spc="-10">
                <a:latin typeface="Calibri"/>
                <a:cs typeface="Calibri"/>
              </a:rPr>
              <a:t>телефон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+7-964-189-82-31.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0777"/>
            <a:ext cx="2628265" cy="5204460"/>
            <a:chOff x="0" y="120777"/>
            <a:chExt cx="2628265" cy="5204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0777"/>
              <a:ext cx="2627820" cy="200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4" y="2276856"/>
              <a:ext cx="1628775" cy="304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44" y="842594"/>
            <a:ext cx="8953500" cy="5839460"/>
            <a:chOff x="130644" y="842594"/>
            <a:chExt cx="8953500" cy="5839460"/>
          </a:xfrm>
        </p:grpSpPr>
        <p:sp>
          <p:nvSpPr>
            <p:cNvPr id="3" name="object 3"/>
            <p:cNvSpPr/>
            <p:nvPr/>
          </p:nvSpPr>
          <p:spPr>
            <a:xfrm>
              <a:off x="143344" y="855294"/>
              <a:ext cx="8928100" cy="5814060"/>
            </a:xfrm>
            <a:custGeom>
              <a:avLst/>
              <a:gdLst/>
              <a:ahLst/>
              <a:cxnLst/>
              <a:rect l="l" t="t" r="r" b="b"/>
              <a:pathLst>
                <a:path w="8928100" h="5814059">
                  <a:moveTo>
                    <a:pt x="8927973" y="0"/>
                  </a:moveTo>
                  <a:lnTo>
                    <a:pt x="0" y="0"/>
                  </a:lnTo>
                  <a:lnTo>
                    <a:pt x="0" y="5814060"/>
                  </a:lnTo>
                  <a:lnTo>
                    <a:pt x="8927973" y="5814060"/>
                  </a:lnTo>
                  <a:lnTo>
                    <a:pt x="892797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3344" y="855294"/>
              <a:ext cx="8928100" cy="5814060"/>
            </a:xfrm>
            <a:custGeom>
              <a:avLst/>
              <a:gdLst/>
              <a:ahLst/>
              <a:cxnLst/>
              <a:rect l="l" t="t" r="r" b="b"/>
              <a:pathLst>
                <a:path w="8928100" h="5814059">
                  <a:moveTo>
                    <a:pt x="0" y="5814060"/>
                  </a:moveTo>
                  <a:lnTo>
                    <a:pt x="8927973" y="5814060"/>
                  </a:lnTo>
                  <a:lnTo>
                    <a:pt x="8927973" y="0"/>
                  </a:lnTo>
                  <a:lnTo>
                    <a:pt x="0" y="0"/>
                  </a:lnTo>
                  <a:lnTo>
                    <a:pt x="0" y="5814060"/>
                  </a:lnTo>
                  <a:close/>
                </a:path>
              </a:pathLst>
            </a:custGeom>
            <a:ln w="25400">
              <a:solidFill>
                <a:srgbClr val="DBED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06689" y="5653011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15224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99" y="1180769"/>
              <a:ext cx="614768" cy="592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974" y="2028825"/>
              <a:ext cx="3086100" cy="4381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65403" y="2112644"/>
            <a:ext cx="1524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Начальник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штаба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975" y="2409825"/>
            <a:ext cx="3086100" cy="790575"/>
            <a:chOff x="180975" y="2409825"/>
            <a:chExt cx="3086100" cy="7905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75" y="2409825"/>
              <a:ext cx="3086100" cy="4381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975" y="2771775"/>
              <a:ext cx="3086100" cy="42862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4279" y="2373528"/>
            <a:ext cx="2746375" cy="746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0275" marR="5080" indent="-918210">
              <a:lnSpc>
                <a:spcPct val="1478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Заместитель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Начальника </a:t>
            </a:r>
            <a:r>
              <a:rPr dirty="0" sz="1600" spc="-5">
                <a:latin typeface="Calibri"/>
                <a:cs typeface="Calibri"/>
              </a:rPr>
              <a:t>штаба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Секретарь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52449" y="2249297"/>
            <a:ext cx="7221220" cy="2399030"/>
            <a:chOff x="952449" y="2249297"/>
            <a:chExt cx="7221220" cy="2399030"/>
          </a:xfrm>
        </p:grpSpPr>
        <p:sp>
          <p:nvSpPr>
            <p:cNvPr id="14" name="object 14"/>
            <p:cNvSpPr/>
            <p:nvPr/>
          </p:nvSpPr>
          <p:spPr>
            <a:xfrm>
              <a:off x="3203829" y="2654808"/>
              <a:ext cx="287655" cy="0"/>
            </a:xfrm>
            <a:custGeom>
              <a:avLst/>
              <a:gdLst/>
              <a:ahLst/>
              <a:cxnLst/>
              <a:rect l="l" t="t" r="r" b="b"/>
              <a:pathLst>
                <a:path w="287654" h="0">
                  <a:moveTo>
                    <a:pt x="28752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47847" y="2258822"/>
              <a:ext cx="0" cy="810260"/>
            </a:xfrm>
            <a:custGeom>
              <a:avLst/>
              <a:gdLst/>
              <a:ahLst/>
              <a:cxnLst/>
              <a:rect l="l" t="t" r="r" b="b"/>
              <a:pathLst>
                <a:path w="0" h="810260">
                  <a:moveTo>
                    <a:pt x="0" y="0"/>
                  </a:moveTo>
                  <a:lnTo>
                    <a:pt x="0" y="810132"/>
                  </a:lnTo>
                </a:path>
              </a:pathLst>
            </a:custGeom>
            <a:ln w="9525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03829" y="2258822"/>
              <a:ext cx="144145" cy="810260"/>
            </a:xfrm>
            <a:custGeom>
              <a:avLst/>
              <a:gdLst/>
              <a:ahLst/>
              <a:cxnLst/>
              <a:rect l="l" t="t" r="r" b="b"/>
              <a:pathLst>
                <a:path w="144145" h="810260">
                  <a:moveTo>
                    <a:pt x="143763" y="0"/>
                  </a:moveTo>
                  <a:lnTo>
                    <a:pt x="0" y="0"/>
                  </a:lnTo>
                </a:path>
                <a:path w="144145" h="810260">
                  <a:moveTo>
                    <a:pt x="143763" y="810132"/>
                  </a:moveTo>
                  <a:lnTo>
                    <a:pt x="0" y="810132"/>
                  </a:lnTo>
                </a:path>
              </a:pathLst>
            </a:custGeom>
            <a:ln w="1905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17390" y="3176905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w="0" h="252095">
                  <a:moveTo>
                    <a:pt x="0" y="0"/>
                  </a:moveTo>
                  <a:lnTo>
                    <a:pt x="0" y="251968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1499" y="3428746"/>
              <a:ext cx="7183120" cy="155575"/>
            </a:xfrm>
            <a:custGeom>
              <a:avLst/>
              <a:gdLst/>
              <a:ahLst/>
              <a:cxnLst/>
              <a:rect l="l" t="t" r="r" b="b"/>
              <a:pathLst>
                <a:path w="7183120" h="155575">
                  <a:moveTo>
                    <a:pt x="0" y="253"/>
                  </a:moveTo>
                  <a:lnTo>
                    <a:pt x="7182789" y="2920"/>
                  </a:lnTo>
                </a:path>
                <a:path w="7183120" h="155575">
                  <a:moveTo>
                    <a:pt x="0" y="253"/>
                  </a:moveTo>
                  <a:lnTo>
                    <a:pt x="0" y="152526"/>
                  </a:lnTo>
                </a:path>
                <a:path w="7183120" h="155575">
                  <a:moveTo>
                    <a:pt x="1656257" y="126"/>
                  </a:moveTo>
                  <a:lnTo>
                    <a:pt x="1656257" y="152400"/>
                  </a:lnTo>
                </a:path>
                <a:path w="7183120" h="155575">
                  <a:moveTo>
                    <a:pt x="3545890" y="2920"/>
                  </a:moveTo>
                  <a:lnTo>
                    <a:pt x="3545890" y="155193"/>
                  </a:lnTo>
                </a:path>
                <a:path w="7183120" h="155575">
                  <a:moveTo>
                    <a:pt x="5370626" y="0"/>
                  </a:moveTo>
                  <a:lnTo>
                    <a:pt x="5370626" y="152273"/>
                  </a:lnTo>
                </a:path>
              </a:pathLst>
            </a:custGeom>
            <a:ln w="381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54288" y="3420491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273"/>
                  </a:lnTo>
                </a:path>
              </a:pathLst>
            </a:custGeom>
            <a:ln w="2857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3476625"/>
              <a:ext cx="1800225" cy="11715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75433" y="3562934"/>
            <a:ext cx="131889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Сектор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физ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600" spc="-70" b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турн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спортивной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подготовки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75" y="3476625"/>
            <a:ext cx="1876425" cy="116205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58267" y="3560445"/>
            <a:ext cx="14255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Сектор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туристско-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краев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че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29025" y="3533775"/>
            <a:ext cx="1800225" cy="107632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017645" y="3682365"/>
            <a:ext cx="103568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065" marR="131445" indent="762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ной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подготовки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9250" y="3524250"/>
            <a:ext cx="1800225" cy="108585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86703" y="3685159"/>
            <a:ext cx="9004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узей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ой 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9475" y="3495675"/>
            <a:ext cx="1838325" cy="116205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447026" y="3579367"/>
            <a:ext cx="14224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Сектор 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тиче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600" spc="-75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7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о  и</a:t>
            </a:r>
            <a:r>
              <a:rPr dirty="0" sz="160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dirty="0" sz="1600" spc="-60" b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анс</a:t>
            </a:r>
            <a:r>
              <a:rPr dirty="0" sz="1600" spc="-75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600" spc="-7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волонтерства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08342" y="4523343"/>
            <a:ext cx="1692275" cy="110807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35"/>
              </a:spcBef>
            </a:pPr>
            <a:r>
              <a:rPr dirty="0" sz="1100" spc="-5" b="1">
                <a:latin typeface="Calibri"/>
                <a:cs typeface="Calibri"/>
              </a:rPr>
              <a:t>Проектная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команда: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МБОУДО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«ДБЭЦ»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«Гимназия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spc="-5" b="1">
                <a:latin typeface="Calibri"/>
                <a:cs typeface="Calibri"/>
              </a:rPr>
              <a:t>М</a:t>
            </a:r>
            <a:r>
              <a:rPr dirty="0" sz="1100" b="1">
                <a:latin typeface="Calibri"/>
                <a:cs typeface="Calibri"/>
              </a:rPr>
              <a:t>БС(к)</a:t>
            </a:r>
            <a:r>
              <a:rPr dirty="0" sz="1100" spc="-5" b="1">
                <a:latin typeface="Calibri"/>
                <a:cs typeface="Calibri"/>
              </a:rPr>
              <a:t>О</a:t>
            </a:r>
            <a:r>
              <a:rPr dirty="0" sz="1100" b="1">
                <a:latin typeface="Calibri"/>
                <a:cs typeface="Calibri"/>
              </a:rPr>
              <a:t>У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spc="-5" b="1">
                <a:latin typeface="Calibri"/>
                <a:cs typeface="Calibri"/>
              </a:rPr>
              <a:t>М</a:t>
            </a:r>
            <a:r>
              <a:rPr dirty="0" sz="1100" b="1">
                <a:latin typeface="Calibri"/>
                <a:cs typeface="Calibri"/>
              </a:rPr>
              <a:t>БС(</a:t>
            </a:r>
            <a:r>
              <a:rPr dirty="0" sz="1100" spc="5" b="1">
                <a:latin typeface="Calibri"/>
                <a:cs typeface="Calibri"/>
              </a:rPr>
              <a:t>к</a:t>
            </a:r>
            <a:r>
              <a:rPr dirty="0" sz="1100" b="1">
                <a:latin typeface="Calibri"/>
                <a:cs typeface="Calibri"/>
              </a:rPr>
              <a:t>)ОУ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№</a:t>
            </a:r>
            <a:r>
              <a:rPr dirty="0" sz="1100" b="1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14085" y="4523343"/>
            <a:ext cx="1656080" cy="110807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dirty="0" sz="1100" spc="-5" b="1">
                <a:latin typeface="Calibri"/>
                <a:cs typeface="Calibri"/>
              </a:rPr>
              <a:t>Проектная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команда: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spc="-80" b="1">
                <a:latin typeface="Calibri"/>
                <a:cs typeface="Calibri"/>
              </a:rPr>
              <a:t>М</a:t>
            </a:r>
            <a:r>
              <a:rPr dirty="0" sz="1100" spc="-70" b="1">
                <a:latin typeface="Calibri"/>
                <a:cs typeface="Calibri"/>
              </a:rPr>
              <a:t>А</a:t>
            </a:r>
            <a:r>
              <a:rPr dirty="0" sz="1100" spc="-75" b="1">
                <a:latin typeface="Calibri"/>
                <a:cs typeface="Calibri"/>
              </a:rPr>
              <a:t>О</a:t>
            </a:r>
            <a:r>
              <a:rPr dirty="0" sz="1100" b="1">
                <a:latin typeface="Calibri"/>
                <a:cs typeface="Calibri"/>
              </a:rPr>
              <a:t>У</a:t>
            </a:r>
            <a:r>
              <a:rPr dirty="0" sz="1100" spc="-150" b="1">
                <a:latin typeface="Calibri"/>
                <a:cs typeface="Calibri"/>
              </a:rPr>
              <a:t> </a:t>
            </a:r>
            <a:r>
              <a:rPr dirty="0" sz="1100" spc="-70" b="1">
                <a:latin typeface="Calibri"/>
                <a:cs typeface="Calibri"/>
              </a:rPr>
              <a:t>«Г</a:t>
            </a:r>
            <a:r>
              <a:rPr dirty="0" sz="1100" spc="-75" b="1">
                <a:latin typeface="Calibri"/>
                <a:cs typeface="Calibri"/>
              </a:rPr>
              <a:t>и</a:t>
            </a:r>
            <a:r>
              <a:rPr dirty="0" sz="1100" spc="-70" b="1">
                <a:latin typeface="Calibri"/>
                <a:cs typeface="Calibri"/>
              </a:rPr>
              <a:t>м</a:t>
            </a:r>
            <a:r>
              <a:rPr dirty="0" sz="1100" spc="-75" b="1">
                <a:latin typeface="Calibri"/>
                <a:cs typeface="Calibri"/>
              </a:rPr>
              <a:t>н</a:t>
            </a:r>
            <a:r>
              <a:rPr dirty="0" sz="1100" spc="-80" b="1">
                <a:latin typeface="Calibri"/>
                <a:cs typeface="Calibri"/>
              </a:rPr>
              <a:t>а</a:t>
            </a:r>
            <a:r>
              <a:rPr dirty="0" sz="1100" spc="-75" b="1">
                <a:latin typeface="Calibri"/>
                <a:cs typeface="Calibri"/>
              </a:rPr>
              <a:t>зи</a:t>
            </a:r>
            <a:r>
              <a:rPr dirty="0" sz="1100" b="1">
                <a:latin typeface="Calibri"/>
                <a:cs typeface="Calibri"/>
              </a:rPr>
              <a:t>я</a:t>
            </a:r>
            <a:r>
              <a:rPr dirty="0" sz="1100" spc="-140" b="1">
                <a:latin typeface="Calibri"/>
                <a:cs typeface="Calibri"/>
              </a:rPr>
              <a:t> </a:t>
            </a:r>
            <a:r>
              <a:rPr dirty="0" sz="1100" spc="-75" b="1">
                <a:latin typeface="Calibri"/>
                <a:cs typeface="Calibri"/>
              </a:rPr>
              <a:t>№</a:t>
            </a:r>
            <a:r>
              <a:rPr dirty="0" sz="1100" spc="-70" b="1">
                <a:latin typeface="Calibri"/>
                <a:cs typeface="Calibri"/>
              </a:rPr>
              <a:t>2</a:t>
            </a:r>
            <a:r>
              <a:rPr dirty="0" sz="1100" b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№4»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МБОУ</a:t>
            </a:r>
            <a:r>
              <a:rPr dirty="0" sz="1100" spc="-5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«ООШ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№16»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№17»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07891" y="4523343"/>
            <a:ext cx="1656080" cy="110807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dirty="0" sz="1100" spc="-5" b="1">
                <a:latin typeface="Calibri"/>
                <a:cs typeface="Calibri"/>
              </a:rPr>
              <a:t>Проектная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команда: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spc="-80" b="1">
                <a:latin typeface="Calibri"/>
                <a:cs typeface="Calibri"/>
              </a:rPr>
              <a:t>М</a:t>
            </a:r>
            <a:r>
              <a:rPr dirty="0" sz="1100" spc="-70" b="1">
                <a:latin typeface="Calibri"/>
                <a:cs typeface="Calibri"/>
              </a:rPr>
              <a:t>А</a:t>
            </a:r>
            <a:r>
              <a:rPr dirty="0" sz="1100" spc="-75" b="1">
                <a:latin typeface="Calibri"/>
                <a:cs typeface="Calibri"/>
              </a:rPr>
              <a:t>О</a:t>
            </a:r>
            <a:r>
              <a:rPr dirty="0" sz="1100" spc="-80" b="1">
                <a:latin typeface="Calibri"/>
                <a:cs typeface="Calibri"/>
              </a:rPr>
              <a:t>У</a:t>
            </a:r>
            <a:r>
              <a:rPr dirty="0" sz="1100" spc="-75" b="1">
                <a:latin typeface="Calibri"/>
                <a:cs typeface="Calibri"/>
              </a:rPr>
              <a:t>Д</a:t>
            </a:r>
            <a:r>
              <a:rPr dirty="0" sz="1100" b="1">
                <a:latin typeface="Calibri"/>
                <a:cs typeface="Calibri"/>
              </a:rPr>
              <a:t>О</a:t>
            </a:r>
            <a:r>
              <a:rPr dirty="0" sz="1100" spc="-145" b="1">
                <a:latin typeface="Calibri"/>
                <a:cs typeface="Calibri"/>
              </a:rPr>
              <a:t> </a:t>
            </a:r>
            <a:r>
              <a:rPr dirty="0" sz="1100" spc="-75" b="1">
                <a:latin typeface="Calibri"/>
                <a:cs typeface="Calibri"/>
              </a:rPr>
              <a:t>ДД</a:t>
            </a:r>
            <a:r>
              <a:rPr dirty="0" sz="1100" spc="100" b="1">
                <a:latin typeface="Calibri"/>
                <a:cs typeface="Calibri"/>
              </a:rPr>
              <a:t>Т</a:t>
            </a:r>
            <a:r>
              <a:rPr dirty="0" sz="1100" spc="-70" b="1">
                <a:latin typeface="Calibri"/>
                <a:cs typeface="Calibri"/>
              </a:rPr>
              <a:t>«</a:t>
            </a:r>
            <a:r>
              <a:rPr dirty="0" sz="1100" spc="-75" b="1">
                <a:latin typeface="Calibri"/>
                <a:cs typeface="Calibri"/>
              </a:rPr>
              <a:t>Р</a:t>
            </a:r>
            <a:r>
              <a:rPr dirty="0" sz="1100" spc="-80" b="1">
                <a:latin typeface="Calibri"/>
                <a:cs typeface="Calibri"/>
              </a:rPr>
              <a:t>е</a:t>
            </a:r>
            <a:r>
              <a:rPr dirty="0" sz="1100" spc="-75" b="1">
                <a:latin typeface="Calibri"/>
                <a:cs typeface="Calibri"/>
              </a:rPr>
              <a:t>чни</a:t>
            </a:r>
            <a:r>
              <a:rPr dirty="0" sz="1100" spc="-70" b="1">
                <a:latin typeface="Calibri"/>
                <a:cs typeface="Calibri"/>
              </a:rPr>
              <a:t>к</a:t>
            </a:r>
            <a:r>
              <a:rPr dirty="0" sz="1100" b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№2»</a:t>
            </a:r>
            <a:endParaRPr sz="1100">
              <a:latin typeface="Calibri"/>
              <a:cs typeface="Calibri"/>
            </a:endParaRPr>
          </a:p>
          <a:p>
            <a:pPr marL="180340" indent="-88900">
              <a:lnSpc>
                <a:spcPct val="100000"/>
              </a:lnSpc>
              <a:buFont typeface="Wingdings"/>
              <a:buChar char=""/>
              <a:tabLst>
                <a:tab pos="180975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№12»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07667" y="4523343"/>
            <a:ext cx="1656080" cy="110807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5"/>
              </a:spcBef>
            </a:pPr>
            <a:r>
              <a:rPr dirty="0" sz="1100" b="1">
                <a:latin typeface="Calibri"/>
                <a:cs typeface="Calibri"/>
              </a:rPr>
              <a:t>П</a:t>
            </a:r>
            <a:r>
              <a:rPr dirty="0" sz="1100" spc="-5" b="1">
                <a:latin typeface="Calibri"/>
                <a:cs typeface="Calibri"/>
              </a:rPr>
              <a:t>р</a:t>
            </a:r>
            <a:r>
              <a:rPr dirty="0" sz="1100" spc="-10" b="1">
                <a:latin typeface="Calibri"/>
                <a:cs typeface="Calibri"/>
              </a:rPr>
              <a:t>о</a:t>
            </a:r>
            <a:r>
              <a:rPr dirty="0" sz="1100" spc="-5" b="1">
                <a:latin typeface="Calibri"/>
                <a:cs typeface="Calibri"/>
              </a:rPr>
              <a:t>е</a:t>
            </a:r>
            <a:r>
              <a:rPr dirty="0" sz="1100" b="1">
                <a:latin typeface="Calibri"/>
                <a:cs typeface="Calibri"/>
              </a:rPr>
              <a:t>ктн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b="1">
                <a:latin typeface="Calibri"/>
                <a:cs typeface="Calibri"/>
              </a:rPr>
              <a:t>я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к</a:t>
            </a:r>
            <a:r>
              <a:rPr dirty="0" sz="1100" spc="-10" b="1">
                <a:latin typeface="Calibri"/>
                <a:cs typeface="Calibri"/>
              </a:rPr>
              <a:t>о</a:t>
            </a:r>
            <a:r>
              <a:rPr dirty="0" sz="1100" b="1">
                <a:latin typeface="Calibri"/>
                <a:cs typeface="Calibri"/>
              </a:rPr>
              <a:t>м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spc="-5" b="1">
                <a:latin typeface="Calibri"/>
                <a:cs typeface="Calibri"/>
              </a:rPr>
              <a:t>н</a:t>
            </a:r>
            <a:r>
              <a:rPr dirty="0" sz="1100" b="1">
                <a:latin typeface="Calibri"/>
                <a:cs typeface="Calibri"/>
              </a:rPr>
              <a:t>д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ДО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ДООЦ</a:t>
            </a:r>
            <a:endParaRPr sz="11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«Лес</a:t>
            </a:r>
            <a:r>
              <a:rPr dirty="0" sz="1100" spc="-5" b="1">
                <a:latin typeface="Calibri"/>
                <a:cs typeface="Calibri"/>
              </a:rPr>
              <a:t>н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b="1">
                <a:latin typeface="Calibri"/>
                <a:cs typeface="Calibri"/>
              </a:rPr>
              <a:t>я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spc="5" b="1">
                <a:latin typeface="Calibri"/>
                <a:cs typeface="Calibri"/>
              </a:rPr>
              <a:t>с</a:t>
            </a:r>
            <a:r>
              <a:rPr dirty="0" sz="1100" b="1">
                <a:latin typeface="Calibri"/>
                <a:cs typeface="Calibri"/>
              </a:rPr>
              <a:t>к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spc="-5" b="1">
                <a:latin typeface="Calibri"/>
                <a:cs typeface="Calibri"/>
              </a:rPr>
              <a:t>з</a:t>
            </a:r>
            <a:r>
              <a:rPr dirty="0" sz="1100" b="1">
                <a:latin typeface="Calibri"/>
                <a:cs typeface="Calibri"/>
              </a:rPr>
              <a:t>к</a:t>
            </a:r>
            <a:r>
              <a:rPr dirty="0" sz="1100" spc="-10" b="1">
                <a:latin typeface="Calibri"/>
                <a:cs typeface="Calibri"/>
              </a:rPr>
              <a:t>а</a:t>
            </a:r>
            <a:r>
              <a:rPr dirty="0" sz="1100" b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b="1">
                <a:latin typeface="Calibri"/>
                <a:cs typeface="Calibri"/>
              </a:rPr>
              <a:t>МАОУДО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ДЮСШ</a:t>
            </a:r>
            <a:endParaRPr sz="11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«СТАРТ»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7504" y="4523343"/>
            <a:ext cx="1728470" cy="110807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100" spc="-5" b="1">
                <a:latin typeface="Calibri"/>
                <a:cs typeface="Calibri"/>
              </a:rPr>
              <a:t>Проектная</a:t>
            </a:r>
            <a:r>
              <a:rPr dirty="0" sz="1100" spc="-5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команда: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spc="-80" b="1">
                <a:latin typeface="Calibri"/>
                <a:cs typeface="Calibri"/>
              </a:rPr>
              <a:t>М</a:t>
            </a:r>
            <a:r>
              <a:rPr dirty="0" sz="1100" spc="-70" b="1">
                <a:latin typeface="Calibri"/>
                <a:cs typeface="Calibri"/>
              </a:rPr>
              <a:t>А</a:t>
            </a:r>
            <a:r>
              <a:rPr dirty="0" sz="1100" spc="-75" b="1">
                <a:latin typeface="Calibri"/>
                <a:cs typeface="Calibri"/>
              </a:rPr>
              <a:t>О</a:t>
            </a:r>
            <a:r>
              <a:rPr dirty="0" sz="1100" spc="-80" b="1">
                <a:latin typeface="Calibri"/>
                <a:cs typeface="Calibri"/>
              </a:rPr>
              <a:t>У</a:t>
            </a:r>
            <a:r>
              <a:rPr dirty="0" sz="1100" spc="-75" b="1">
                <a:latin typeface="Calibri"/>
                <a:cs typeface="Calibri"/>
              </a:rPr>
              <a:t>Д</a:t>
            </a:r>
            <a:r>
              <a:rPr dirty="0" sz="1100" b="1">
                <a:latin typeface="Calibri"/>
                <a:cs typeface="Calibri"/>
              </a:rPr>
              <a:t>О</a:t>
            </a:r>
            <a:r>
              <a:rPr dirty="0" sz="1100" spc="-145" b="1">
                <a:latin typeface="Calibri"/>
                <a:cs typeface="Calibri"/>
              </a:rPr>
              <a:t> </a:t>
            </a:r>
            <a:r>
              <a:rPr dirty="0" sz="1100" spc="-70" b="1">
                <a:latin typeface="Calibri"/>
                <a:cs typeface="Calibri"/>
              </a:rPr>
              <a:t>Ц</a:t>
            </a:r>
            <a:r>
              <a:rPr dirty="0" sz="1100" spc="-75" b="1">
                <a:latin typeface="Calibri"/>
                <a:cs typeface="Calibri"/>
              </a:rPr>
              <a:t>Д</a:t>
            </a:r>
            <a:r>
              <a:rPr dirty="0" sz="1100" spc="100" b="1">
                <a:latin typeface="Calibri"/>
                <a:cs typeface="Calibri"/>
              </a:rPr>
              <a:t>Т</a:t>
            </a:r>
            <a:r>
              <a:rPr dirty="0" sz="1100" spc="-70" b="1">
                <a:latin typeface="Calibri"/>
                <a:cs typeface="Calibri"/>
              </a:rPr>
              <a:t>«К</a:t>
            </a:r>
            <a:r>
              <a:rPr dirty="0" sz="1100" spc="-80" b="1">
                <a:latin typeface="Calibri"/>
                <a:cs typeface="Calibri"/>
              </a:rPr>
              <a:t>р</a:t>
            </a:r>
            <a:r>
              <a:rPr dirty="0" sz="1100" spc="-75" b="1">
                <a:latin typeface="Calibri"/>
                <a:cs typeface="Calibri"/>
              </a:rPr>
              <a:t>и</a:t>
            </a:r>
            <a:r>
              <a:rPr dirty="0" sz="1100" spc="-70" b="1">
                <a:latin typeface="Calibri"/>
                <a:cs typeface="Calibri"/>
              </a:rPr>
              <a:t>с</a:t>
            </a:r>
            <a:r>
              <a:rPr dirty="0" sz="1100" spc="-75" b="1">
                <a:latin typeface="Calibri"/>
                <a:cs typeface="Calibri"/>
              </a:rPr>
              <a:t>т</a:t>
            </a:r>
            <a:r>
              <a:rPr dirty="0" sz="1100" spc="-80" b="1">
                <a:latin typeface="Calibri"/>
                <a:cs typeface="Calibri"/>
              </a:rPr>
              <a:t>алл</a:t>
            </a:r>
            <a:r>
              <a:rPr dirty="0" sz="1100" b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spc="-105" b="1">
                <a:latin typeface="Calibri"/>
                <a:cs typeface="Calibri"/>
              </a:rPr>
              <a:t>М</a:t>
            </a:r>
            <a:r>
              <a:rPr dirty="0" sz="1100" spc="-95" b="1">
                <a:latin typeface="Calibri"/>
                <a:cs typeface="Calibri"/>
              </a:rPr>
              <a:t>А</a:t>
            </a:r>
            <a:r>
              <a:rPr dirty="0" sz="1100" spc="-100" b="1">
                <a:latin typeface="Calibri"/>
                <a:cs typeface="Calibri"/>
              </a:rPr>
              <a:t>ОУ</a:t>
            </a:r>
            <a:r>
              <a:rPr dirty="0" sz="1100" spc="-95" b="1">
                <a:latin typeface="Calibri"/>
                <a:cs typeface="Calibri"/>
              </a:rPr>
              <a:t>Д</a:t>
            </a:r>
            <a:r>
              <a:rPr dirty="0" sz="1100" b="1">
                <a:latin typeface="Calibri"/>
                <a:cs typeface="Calibri"/>
              </a:rPr>
              <a:t>О</a:t>
            </a:r>
            <a:r>
              <a:rPr dirty="0" sz="1100" spc="-170" b="1">
                <a:latin typeface="Calibri"/>
                <a:cs typeface="Calibri"/>
              </a:rPr>
              <a:t> </a:t>
            </a:r>
            <a:r>
              <a:rPr dirty="0" sz="1100" spc="-95" b="1">
                <a:latin typeface="Calibri"/>
                <a:cs typeface="Calibri"/>
              </a:rPr>
              <a:t>«ЦТ</a:t>
            </a:r>
            <a:r>
              <a:rPr dirty="0" sz="1100" spc="70" b="1">
                <a:latin typeface="Calibri"/>
                <a:cs typeface="Calibri"/>
              </a:rPr>
              <a:t>Р</a:t>
            </a:r>
            <a:r>
              <a:rPr dirty="0" sz="1100" spc="65" b="1">
                <a:latin typeface="Calibri"/>
                <a:cs typeface="Calibri"/>
              </a:rPr>
              <a:t>и</a:t>
            </a:r>
            <a:r>
              <a:rPr dirty="0" sz="1100" spc="-95" b="1">
                <a:latin typeface="Calibri"/>
                <a:cs typeface="Calibri"/>
              </a:rPr>
              <a:t>Г</a:t>
            </a:r>
            <a:r>
              <a:rPr dirty="0" sz="1100" spc="65" b="1">
                <a:latin typeface="Calibri"/>
                <a:cs typeface="Calibri"/>
              </a:rPr>
              <a:t>О</a:t>
            </a:r>
            <a:r>
              <a:rPr dirty="0" sz="1100" spc="-95" b="1">
                <a:latin typeface="Calibri"/>
                <a:cs typeface="Calibri"/>
              </a:rPr>
              <a:t>«</a:t>
            </a:r>
            <a:r>
              <a:rPr dirty="0" sz="1100" spc="-100" b="1">
                <a:latin typeface="Calibri"/>
                <a:cs typeface="Calibri"/>
              </a:rPr>
              <a:t>РО</a:t>
            </a:r>
            <a:r>
              <a:rPr dirty="0" sz="1100" spc="-95" b="1">
                <a:latin typeface="Calibri"/>
                <a:cs typeface="Calibri"/>
              </a:rPr>
              <a:t>СТ</a:t>
            </a:r>
            <a:r>
              <a:rPr dirty="0" sz="1100" b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0340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№7»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«СОШ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№9»</a:t>
            </a:r>
            <a:endParaRPr sz="1100">
              <a:latin typeface="Calibri"/>
              <a:cs typeface="Calibri"/>
            </a:endParaRPr>
          </a:p>
          <a:p>
            <a:pPr marL="179705" indent="-88900">
              <a:lnSpc>
                <a:spcPct val="100000"/>
              </a:lnSpc>
              <a:buFont typeface="Wingdings"/>
              <a:buChar char=""/>
              <a:tabLst>
                <a:tab pos="180340" algn="l"/>
              </a:tabLst>
            </a:pPr>
            <a:r>
              <a:rPr dirty="0" sz="1100" b="1">
                <a:latin typeface="Calibri"/>
                <a:cs typeface="Calibri"/>
              </a:rPr>
              <a:t>МАОУ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«ООШ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№10»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52750" y="6048375"/>
            <a:ext cx="3114675" cy="59055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080509" y="6183274"/>
            <a:ext cx="875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ЯДЫ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8995" y="6158484"/>
            <a:ext cx="2470785" cy="434340"/>
            <a:chOff x="348995" y="6158484"/>
            <a:chExt cx="2470785" cy="43434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995" y="6173724"/>
              <a:ext cx="2470404" cy="4191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7155" y="6158484"/>
              <a:ext cx="1431036" cy="3901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795" y="6201308"/>
              <a:ext cx="2375979" cy="3239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95795" y="6201308"/>
              <a:ext cx="2376170" cy="324485"/>
            </a:xfrm>
            <a:custGeom>
              <a:avLst/>
              <a:gdLst/>
              <a:ahLst/>
              <a:cxnLst/>
              <a:rect l="l" t="t" r="r" b="b"/>
              <a:pathLst>
                <a:path w="2376170" h="324484">
                  <a:moveTo>
                    <a:pt x="0" y="54000"/>
                  </a:moveTo>
                  <a:lnTo>
                    <a:pt x="4244" y="32977"/>
                  </a:lnTo>
                  <a:lnTo>
                    <a:pt x="15817" y="15813"/>
                  </a:lnTo>
                  <a:lnTo>
                    <a:pt x="32982" y="4242"/>
                  </a:lnTo>
                  <a:lnTo>
                    <a:pt x="54000" y="0"/>
                  </a:lnTo>
                  <a:lnTo>
                    <a:pt x="2322004" y="0"/>
                  </a:lnTo>
                  <a:lnTo>
                    <a:pt x="2343028" y="4242"/>
                  </a:lnTo>
                  <a:lnTo>
                    <a:pt x="2360183" y="15813"/>
                  </a:lnTo>
                  <a:lnTo>
                    <a:pt x="2371742" y="32977"/>
                  </a:lnTo>
                  <a:lnTo>
                    <a:pt x="2375979" y="54000"/>
                  </a:lnTo>
                  <a:lnTo>
                    <a:pt x="2375979" y="269989"/>
                  </a:lnTo>
                  <a:lnTo>
                    <a:pt x="2371742" y="291012"/>
                  </a:lnTo>
                  <a:lnTo>
                    <a:pt x="2360183" y="308176"/>
                  </a:lnTo>
                  <a:lnTo>
                    <a:pt x="2343028" y="319747"/>
                  </a:lnTo>
                  <a:lnTo>
                    <a:pt x="2322004" y="323989"/>
                  </a:lnTo>
                  <a:lnTo>
                    <a:pt x="54000" y="323989"/>
                  </a:lnTo>
                  <a:lnTo>
                    <a:pt x="32982" y="319747"/>
                  </a:lnTo>
                  <a:lnTo>
                    <a:pt x="15817" y="308176"/>
                  </a:lnTo>
                  <a:lnTo>
                    <a:pt x="4244" y="291012"/>
                  </a:lnTo>
                  <a:lnTo>
                    <a:pt x="0" y="269989"/>
                  </a:lnTo>
                  <a:lnTo>
                    <a:pt x="0" y="54000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08466" y="6218021"/>
            <a:ext cx="2350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357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Штаб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отряда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16396" y="6153911"/>
            <a:ext cx="2472055" cy="436245"/>
            <a:chOff x="6216396" y="6153911"/>
            <a:chExt cx="2472055" cy="436245"/>
          </a:xfrm>
        </p:grpSpPr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16396" y="6170675"/>
              <a:ext cx="2471928" cy="4191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6396" y="6153911"/>
              <a:ext cx="2471928" cy="3901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4148" y="6198019"/>
              <a:ext cx="2376043" cy="32400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64148" y="6198019"/>
              <a:ext cx="2376170" cy="324485"/>
            </a:xfrm>
            <a:custGeom>
              <a:avLst/>
              <a:gdLst/>
              <a:ahLst/>
              <a:cxnLst/>
              <a:rect l="l" t="t" r="r" b="b"/>
              <a:pathLst>
                <a:path w="2376170" h="324484">
                  <a:moveTo>
                    <a:pt x="0" y="54000"/>
                  </a:moveTo>
                  <a:lnTo>
                    <a:pt x="4256" y="32982"/>
                  </a:lnTo>
                  <a:lnTo>
                    <a:pt x="15859" y="15817"/>
                  </a:lnTo>
                  <a:lnTo>
                    <a:pt x="33057" y="4244"/>
                  </a:lnTo>
                  <a:lnTo>
                    <a:pt x="54101" y="0"/>
                  </a:lnTo>
                  <a:lnTo>
                    <a:pt x="2322068" y="0"/>
                  </a:lnTo>
                  <a:lnTo>
                    <a:pt x="2343092" y="4244"/>
                  </a:lnTo>
                  <a:lnTo>
                    <a:pt x="2360247" y="15817"/>
                  </a:lnTo>
                  <a:lnTo>
                    <a:pt x="2371806" y="32982"/>
                  </a:lnTo>
                  <a:lnTo>
                    <a:pt x="2376043" y="54000"/>
                  </a:lnTo>
                  <a:lnTo>
                    <a:pt x="2376043" y="270001"/>
                  </a:lnTo>
                  <a:lnTo>
                    <a:pt x="2371806" y="291025"/>
                  </a:lnTo>
                  <a:lnTo>
                    <a:pt x="2360247" y="308189"/>
                  </a:lnTo>
                  <a:lnTo>
                    <a:pt x="2343092" y="319760"/>
                  </a:lnTo>
                  <a:lnTo>
                    <a:pt x="2322068" y="324002"/>
                  </a:lnTo>
                  <a:lnTo>
                    <a:pt x="54101" y="324002"/>
                  </a:lnTo>
                  <a:lnTo>
                    <a:pt x="33057" y="319760"/>
                  </a:lnTo>
                  <a:lnTo>
                    <a:pt x="15859" y="308189"/>
                  </a:lnTo>
                  <a:lnTo>
                    <a:pt x="4256" y="291025"/>
                  </a:lnTo>
                  <a:lnTo>
                    <a:pt x="0" y="270001"/>
                  </a:lnTo>
                  <a:lnTo>
                    <a:pt x="0" y="54000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6276840" y="6214668"/>
            <a:ext cx="2350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Начальник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штаба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отряда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19075" y="933450"/>
            <a:ext cx="8696325" cy="5403850"/>
            <a:chOff x="219075" y="933450"/>
            <a:chExt cx="8696325" cy="5403850"/>
          </a:xfrm>
        </p:grpSpPr>
        <p:sp>
          <p:nvSpPr>
            <p:cNvPr id="50" name="object 50"/>
            <p:cNvSpPr/>
            <p:nvPr/>
          </p:nvSpPr>
          <p:spPr>
            <a:xfrm>
              <a:off x="2770504" y="6327305"/>
              <a:ext cx="3493770" cy="0"/>
            </a:xfrm>
            <a:custGeom>
              <a:avLst/>
              <a:gdLst/>
              <a:ahLst/>
              <a:cxnLst/>
              <a:rect l="l" t="t" r="r" b="b"/>
              <a:pathLst>
                <a:path w="3493770" h="0">
                  <a:moveTo>
                    <a:pt x="3241167" y="0"/>
                  </a:moveTo>
                  <a:lnTo>
                    <a:pt x="3493643" y="0"/>
                  </a:lnTo>
                </a:path>
                <a:path w="3493770" h="0">
                  <a:moveTo>
                    <a:pt x="0" y="0"/>
                  </a:moveTo>
                  <a:lnTo>
                    <a:pt x="252475" y="0"/>
                  </a:lnTo>
                </a:path>
              </a:pathLst>
            </a:custGeom>
            <a:ln w="190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15618" y="5613196"/>
              <a:ext cx="7200265" cy="480695"/>
            </a:xfrm>
            <a:custGeom>
              <a:avLst/>
              <a:gdLst/>
              <a:ahLst/>
              <a:cxnLst/>
              <a:rect l="l" t="t" r="r" b="b"/>
              <a:pathLst>
                <a:path w="7200265" h="480695">
                  <a:moveTo>
                    <a:pt x="0" y="180962"/>
                  </a:moveTo>
                  <a:lnTo>
                    <a:pt x="7199960" y="192062"/>
                  </a:lnTo>
                </a:path>
                <a:path w="7200265" h="480695">
                  <a:moveTo>
                    <a:pt x="2375738" y="480098"/>
                  </a:moveTo>
                  <a:lnTo>
                    <a:pt x="2375738" y="176720"/>
                  </a:lnTo>
                </a:path>
                <a:path w="7200265" h="480695">
                  <a:moveTo>
                    <a:pt x="3554171" y="480098"/>
                  </a:moveTo>
                  <a:lnTo>
                    <a:pt x="3554171" y="176720"/>
                  </a:lnTo>
                </a:path>
                <a:path w="7200265" h="480695">
                  <a:moveTo>
                    <a:pt x="4680534" y="480098"/>
                  </a:moveTo>
                  <a:lnTo>
                    <a:pt x="4680534" y="176707"/>
                  </a:lnTo>
                </a:path>
                <a:path w="7200265" h="480695">
                  <a:moveTo>
                    <a:pt x="0" y="176720"/>
                  </a:moveTo>
                  <a:lnTo>
                    <a:pt x="0" y="12153"/>
                  </a:lnTo>
                </a:path>
                <a:path w="7200265" h="480695">
                  <a:moveTo>
                    <a:pt x="1515948" y="186512"/>
                  </a:moveTo>
                  <a:lnTo>
                    <a:pt x="1515948" y="21958"/>
                  </a:lnTo>
                </a:path>
                <a:path w="7200265" h="480695">
                  <a:moveTo>
                    <a:pt x="3554171" y="164553"/>
                  </a:moveTo>
                  <a:lnTo>
                    <a:pt x="3554171" y="0"/>
                  </a:lnTo>
                </a:path>
                <a:path w="7200265" h="480695">
                  <a:moveTo>
                    <a:pt x="7191070" y="204381"/>
                  </a:moveTo>
                  <a:lnTo>
                    <a:pt x="7191070" y="39814"/>
                  </a:lnTo>
                </a:path>
                <a:path w="7200265" h="480695">
                  <a:moveTo>
                    <a:pt x="5238191" y="206082"/>
                  </a:moveTo>
                  <a:lnTo>
                    <a:pt x="5238191" y="41516"/>
                  </a:lnTo>
                </a:path>
              </a:pathLst>
            </a:custGeom>
            <a:ln w="381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9075" y="933450"/>
              <a:ext cx="8696325" cy="106680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885545" y="137540"/>
            <a:ext cx="7491095" cy="1715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17600" marR="122745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СТРУКТУРАЯ СХЕМА СОЛИКАМСКОГО ОТДЕЛЕНИЯ </a:t>
            </a:r>
            <a:r>
              <a:rPr dirty="0" sz="1400" spc="-45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ВСЕРОССИЙСКОГО</a:t>
            </a:r>
            <a:r>
              <a:rPr dirty="0" sz="1400" spc="-5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ДЕТСКО-ЮНОШЕСКОГО</a:t>
            </a:r>
            <a:endParaRPr sz="1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ВОЕННО-ПАТРИОТИЧЕСКОГООБЩЕСТВЕННОГО</a:t>
            </a:r>
            <a:r>
              <a:rPr dirty="0" sz="1400" spc="-4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ДВИЖЕНИЯ</a:t>
            </a:r>
            <a:r>
              <a:rPr dirty="0" sz="1400" spc="-1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3399"/>
                </a:solidFill>
                <a:latin typeface="Arial Black"/>
                <a:cs typeface="Arial Black"/>
              </a:rPr>
              <a:t>«ЮНАРМИЯ»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 Black"/>
              <a:cs typeface="Arial Black"/>
            </a:endParaRPr>
          </a:p>
          <a:p>
            <a:pPr algn="ctr" marR="109855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СЛЕТ</a:t>
            </a:r>
            <a:endParaRPr sz="1800">
              <a:latin typeface="Arial"/>
              <a:cs typeface="Arial"/>
            </a:endParaRPr>
          </a:p>
          <a:p>
            <a:pPr algn="ctr" marR="45085">
              <a:lnSpc>
                <a:spcPct val="100000"/>
              </a:lnSpc>
              <a:spcBef>
                <a:spcPts val="200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Соликамского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отделения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Всероссийского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детско-юношеского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военно-патриотического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общественного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«Юнармия»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57575" y="2019300"/>
            <a:ext cx="2181225" cy="123825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3745484" y="2317241"/>
            <a:ext cx="16154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ГОРОДСКОЙ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ЛАВНЫЙ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dirty="0" sz="1800" spc="-125" b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АБ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05500" y="2019300"/>
            <a:ext cx="2181225" cy="123825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438391" y="2180082"/>
            <a:ext cx="11296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Ревизор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отделения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546472" y="1844801"/>
            <a:ext cx="2474595" cy="1576070"/>
            <a:chOff x="4546472" y="1844801"/>
            <a:chExt cx="2474595" cy="1576070"/>
          </a:xfrm>
        </p:grpSpPr>
        <p:sp>
          <p:nvSpPr>
            <p:cNvPr id="59" name="object 59"/>
            <p:cNvSpPr/>
            <p:nvPr/>
          </p:nvSpPr>
          <p:spPr>
            <a:xfrm>
              <a:off x="4575047" y="1844801"/>
              <a:ext cx="2391410" cy="216535"/>
            </a:xfrm>
            <a:custGeom>
              <a:avLst/>
              <a:gdLst/>
              <a:ahLst/>
              <a:cxnLst/>
              <a:rect l="l" t="t" r="r" b="b"/>
              <a:pathLst>
                <a:path w="2391409" h="216535">
                  <a:moveTo>
                    <a:pt x="0" y="0"/>
                  </a:moveTo>
                  <a:lnTo>
                    <a:pt x="0" y="216026"/>
                  </a:lnTo>
                </a:path>
                <a:path w="2391409" h="216535">
                  <a:moveTo>
                    <a:pt x="2391155" y="0"/>
                  </a:moveTo>
                  <a:lnTo>
                    <a:pt x="2391155" y="216026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002017" y="3176904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w="0" h="243839">
                  <a:moveTo>
                    <a:pt x="0" y="0"/>
                  </a:moveTo>
                  <a:lnTo>
                    <a:pt x="0" y="243586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155" y="136016"/>
            <a:ext cx="74771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ОРГАНИЗАЦИОННЫЕ</a:t>
            </a:r>
            <a:r>
              <a:rPr dirty="0" sz="1800" spc="-3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МЕХАНИЗМЫ</a:t>
            </a:r>
            <a:r>
              <a:rPr dirty="0" sz="1800" spc="-4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СОЗДАНИЯ</a:t>
            </a:r>
            <a:r>
              <a:rPr dirty="0" sz="1800" spc="-3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ОТРЯДОВ </a:t>
            </a:r>
            <a:r>
              <a:rPr dirty="0" sz="1800" spc="-58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3399"/>
                </a:solidFill>
                <a:latin typeface="Arial Black"/>
                <a:cs typeface="Arial Black"/>
              </a:rPr>
              <a:t>ЮНАРМИИ</a:t>
            </a:r>
            <a:r>
              <a:rPr dirty="0" sz="1800" spc="-2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В</a:t>
            </a:r>
            <a:r>
              <a:rPr dirty="0" sz="1800" spc="-1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ОБРАЗОВАТЕЛЬНОЙ</a:t>
            </a:r>
            <a:r>
              <a:rPr dirty="0" sz="1800" spc="-1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553" y="147396"/>
            <a:ext cx="777697" cy="7130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" y="1323975"/>
            <a:ext cx="3857625" cy="790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9027" y="1519174"/>
            <a:ext cx="32238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Учредительное</a:t>
            </a:r>
            <a:r>
              <a:rPr dirty="0" sz="20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собрание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1467" y="1184021"/>
            <a:ext cx="553085" cy="529590"/>
            <a:chOff x="311467" y="1184021"/>
            <a:chExt cx="553085" cy="529590"/>
          </a:xfrm>
        </p:grpSpPr>
        <p:sp>
          <p:nvSpPr>
            <p:cNvPr id="7" name="object 7"/>
            <p:cNvSpPr/>
            <p:nvPr/>
          </p:nvSpPr>
          <p:spPr>
            <a:xfrm>
              <a:off x="324167" y="1196721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62"/>
                  </a:lnTo>
                  <a:lnTo>
                    <a:pt x="171731" y="15775"/>
                  </a:lnTo>
                  <a:lnTo>
                    <a:pt x="130640" y="34426"/>
                  </a:lnTo>
                  <a:lnTo>
                    <a:pt x="93827" y="59301"/>
                  </a:lnTo>
                  <a:lnTo>
                    <a:pt x="62036" y="89688"/>
                  </a:lnTo>
                  <a:lnTo>
                    <a:pt x="36012" y="124873"/>
                  </a:lnTo>
                  <a:lnTo>
                    <a:pt x="16502" y="164145"/>
                  </a:lnTo>
                  <a:lnTo>
                    <a:pt x="4249" y="206790"/>
                  </a:lnTo>
                  <a:lnTo>
                    <a:pt x="0" y="252094"/>
                  </a:lnTo>
                  <a:lnTo>
                    <a:pt x="4249" y="297395"/>
                  </a:lnTo>
                  <a:lnTo>
                    <a:pt x="16502" y="340028"/>
                  </a:lnTo>
                  <a:lnTo>
                    <a:pt x="36012" y="379283"/>
                  </a:lnTo>
                  <a:lnTo>
                    <a:pt x="62036" y="414448"/>
                  </a:lnTo>
                  <a:lnTo>
                    <a:pt x="93827" y="444814"/>
                  </a:lnTo>
                  <a:lnTo>
                    <a:pt x="130640" y="469669"/>
                  </a:lnTo>
                  <a:lnTo>
                    <a:pt x="171731" y="488303"/>
                  </a:lnTo>
                  <a:lnTo>
                    <a:pt x="216355" y="500004"/>
                  </a:lnTo>
                  <a:lnTo>
                    <a:pt x="263766" y="504063"/>
                  </a:lnTo>
                  <a:lnTo>
                    <a:pt x="311177" y="500004"/>
                  </a:lnTo>
                  <a:lnTo>
                    <a:pt x="355800" y="488303"/>
                  </a:lnTo>
                  <a:lnTo>
                    <a:pt x="396891" y="469669"/>
                  </a:lnTo>
                  <a:lnTo>
                    <a:pt x="433705" y="444814"/>
                  </a:lnTo>
                  <a:lnTo>
                    <a:pt x="465496" y="414448"/>
                  </a:lnTo>
                  <a:lnTo>
                    <a:pt x="491519" y="379283"/>
                  </a:lnTo>
                  <a:lnTo>
                    <a:pt x="511030" y="340028"/>
                  </a:lnTo>
                  <a:lnTo>
                    <a:pt x="523282" y="297395"/>
                  </a:lnTo>
                  <a:lnTo>
                    <a:pt x="527532" y="252094"/>
                  </a:lnTo>
                  <a:lnTo>
                    <a:pt x="523282" y="206790"/>
                  </a:lnTo>
                  <a:lnTo>
                    <a:pt x="511030" y="164145"/>
                  </a:lnTo>
                  <a:lnTo>
                    <a:pt x="491519" y="124873"/>
                  </a:lnTo>
                  <a:lnTo>
                    <a:pt x="465496" y="89688"/>
                  </a:lnTo>
                  <a:lnTo>
                    <a:pt x="433705" y="59301"/>
                  </a:lnTo>
                  <a:lnTo>
                    <a:pt x="396891" y="34426"/>
                  </a:lnTo>
                  <a:lnTo>
                    <a:pt x="355800" y="15775"/>
                  </a:lnTo>
                  <a:lnTo>
                    <a:pt x="311177" y="4062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4167" y="1196721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94"/>
                  </a:moveTo>
                  <a:lnTo>
                    <a:pt x="4249" y="206790"/>
                  </a:lnTo>
                  <a:lnTo>
                    <a:pt x="16502" y="164145"/>
                  </a:lnTo>
                  <a:lnTo>
                    <a:pt x="36012" y="124873"/>
                  </a:lnTo>
                  <a:lnTo>
                    <a:pt x="62036" y="89688"/>
                  </a:lnTo>
                  <a:lnTo>
                    <a:pt x="93827" y="59301"/>
                  </a:lnTo>
                  <a:lnTo>
                    <a:pt x="130640" y="34426"/>
                  </a:lnTo>
                  <a:lnTo>
                    <a:pt x="171731" y="15775"/>
                  </a:lnTo>
                  <a:lnTo>
                    <a:pt x="216355" y="4062"/>
                  </a:lnTo>
                  <a:lnTo>
                    <a:pt x="263766" y="0"/>
                  </a:lnTo>
                  <a:lnTo>
                    <a:pt x="311177" y="4062"/>
                  </a:lnTo>
                  <a:lnTo>
                    <a:pt x="355800" y="15775"/>
                  </a:lnTo>
                  <a:lnTo>
                    <a:pt x="396891" y="34426"/>
                  </a:lnTo>
                  <a:lnTo>
                    <a:pt x="433705" y="59301"/>
                  </a:lnTo>
                  <a:lnTo>
                    <a:pt x="465496" y="89688"/>
                  </a:lnTo>
                  <a:lnTo>
                    <a:pt x="491519" y="124873"/>
                  </a:lnTo>
                  <a:lnTo>
                    <a:pt x="511030" y="164145"/>
                  </a:lnTo>
                  <a:lnTo>
                    <a:pt x="523282" y="206790"/>
                  </a:lnTo>
                  <a:lnTo>
                    <a:pt x="527532" y="252094"/>
                  </a:lnTo>
                  <a:lnTo>
                    <a:pt x="523282" y="297395"/>
                  </a:lnTo>
                  <a:lnTo>
                    <a:pt x="511030" y="340028"/>
                  </a:lnTo>
                  <a:lnTo>
                    <a:pt x="491519" y="379283"/>
                  </a:lnTo>
                  <a:lnTo>
                    <a:pt x="465496" y="414448"/>
                  </a:lnTo>
                  <a:lnTo>
                    <a:pt x="433705" y="444814"/>
                  </a:lnTo>
                  <a:lnTo>
                    <a:pt x="396891" y="469669"/>
                  </a:lnTo>
                  <a:lnTo>
                    <a:pt x="355800" y="488303"/>
                  </a:lnTo>
                  <a:lnTo>
                    <a:pt x="311177" y="500004"/>
                  </a:lnTo>
                  <a:lnTo>
                    <a:pt x="263766" y="504063"/>
                  </a:lnTo>
                  <a:lnTo>
                    <a:pt x="216355" y="500004"/>
                  </a:lnTo>
                  <a:lnTo>
                    <a:pt x="171731" y="488303"/>
                  </a:lnTo>
                  <a:lnTo>
                    <a:pt x="130640" y="469669"/>
                  </a:lnTo>
                  <a:lnTo>
                    <a:pt x="93827" y="444814"/>
                  </a:lnTo>
                  <a:lnTo>
                    <a:pt x="62036" y="414448"/>
                  </a:lnTo>
                  <a:lnTo>
                    <a:pt x="36012" y="379283"/>
                  </a:lnTo>
                  <a:lnTo>
                    <a:pt x="16502" y="340028"/>
                  </a:lnTo>
                  <a:lnTo>
                    <a:pt x="4249" y="297395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89915" y="1267206"/>
            <a:ext cx="195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C0504D"/>
                </a:solidFill>
                <a:latin typeface="Arial Black"/>
                <a:cs typeface="Arial Black"/>
              </a:rPr>
              <a:t>1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" y="2886075"/>
            <a:ext cx="3857625" cy="9429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3975" y="2846958"/>
            <a:ext cx="329374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соз­дании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базе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отряда/отрядов</a:t>
            </a:r>
            <a:endParaRPr sz="20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Юнармии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467" y="2744216"/>
            <a:ext cx="553085" cy="529590"/>
            <a:chOff x="311467" y="2744216"/>
            <a:chExt cx="553085" cy="529590"/>
          </a:xfrm>
        </p:grpSpPr>
        <p:sp>
          <p:nvSpPr>
            <p:cNvPr id="13" name="object 13"/>
            <p:cNvSpPr/>
            <p:nvPr/>
          </p:nvSpPr>
          <p:spPr>
            <a:xfrm>
              <a:off x="324167" y="2756916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62"/>
                  </a:lnTo>
                  <a:lnTo>
                    <a:pt x="171731" y="15775"/>
                  </a:lnTo>
                  <a:lnTo>
                    <a:pt x="130640" y="34426"/>
                  </a:lnTo>
                  <a:lnTo>
                    <a:pt x="93827" y="59301"/>
                  </a:lnTo>
                  <a:lnTo>
                    <a:pt x="62036" y="89688"/>
                  </a:lnTo>
                  <a:lnTo>
                    <a:pt x="36012" y="124873"/>
                  </a:lnTo>
                  <a:lnTo>
                    <a:pt x="16502" y="164145"/>
                  </a:lnTo>
                  <a:lnTo>
                    <a:pt x="4249" y="206790"/>
                  </a:lnTo>
                  <a:lnTo>
                    <a:pt x="0" y="252095"/>
                  </a:lnTo>
                  <a:lnTo>
                    <a:pt x="4249" y="297395"/>
                  </a:lnTo>
                  <a:lnTo>
                    <a:pt x="16502" y="340028"/>
                  </a:lnTo>
                  <a:lnTo>
                    <a:pt x="36012" y="379283"/>
                  </a:lnTo>
                  <a:lnTo>
                    <a:pt x="62036" y="414448"/>
                  </a:lnTo>
                  <a:lnTo>
                    <a:pt x="93827" y="444814"/>
                  </a:lnTo>
                  <a:lnTo>
                    <a:pt x="130640" y="469669"/>
                  </a:lnTo>
                  <a:lnTo>
                    <a:pt x="171731" y="488303"/>
                  </a:lnTo>
                  <a:lnTo>
                    <a:pt x="216355" y="500004"/>
                  </a:lnTo>
                  <a:lnTo>
                    <a:pt x="263766" y="504063"/>
                  </a:lnTo>
                  <a:lnTo>
                    <a:pt x="311177" y="500004"/>
                  </a:lnTo>
                  <a:lnTo>
                    <a:pt x="355800" y="488303"/>
                  </a:lnTo>
                  <a:lnTo>
                    <a:pt x="396891" y="469669"/>
                  </a:lnTo>
                  <a:lnTo>
                    <a:pt x="433705" y="444814"/>
                  </a:lnTo>
                  <a:lnTo>
                    <a:pt x="465496" y="414448"/>
                  </a:lnTo>
                  <a:lnTo>
                    <a:pt x="491519" y="379283"/>
                  </a:lnTo>
                  <a:lnTo>
                    <a:pt x="511030" y="340028"/>
                  </a:lnTo>
                  <a:lnTo>
                    <a:pt x="523282" y="297395"/>
                  </a:lnTo>
                  <a:lnTo>
                    <a:pt x="527532" y="252095"/>
                  </a:lnTo>
                  <a:lnTo>
                    <a:pt x="523282" y="206790"/>
                  </a:lnTo>
                  <a:lnTo>
                    <a:pt x="511030" y="164145"/>
                  </a:lnTo>
                  <a:lnTo>
                    <a:pt x="491519" y="124873"/>
                  </a:lnTo>
                  <a:lnTo>
                    <a:pt x="465496" y="89688"/>
                  </a:lnTo>
                  <a:lnTo>
                    <a:pt x="433705" y="59301"/>
                  </a:lnTo>
                  <a:lnTo>
                    <a:pt x="396891" y="34426"/>
                  </a:lnTo>
                  <a:lnTo>
                    <a:pt x="355800" y="15775"/>
                  </a:lnTo>
                  <a:lnTo>
                    <a:pt x="311177" y="4062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4167" y="2756916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95"/>
                  </a:moveTo>
                  <a:lnTo>
                    <a:pt x="4249" y="206790"/>
                  </a:lnTo>
                  <a:lnTo>
                    <a:pt x="16502" y="164145"/>
                  </a:lnTo>
                  <a:lnTo>
                    <a:pt x="36012" y="124873"/>
                  </a:lnTo>
                  <a:lnTo>
                    <a:pt x="62036" y="89688"/>
                  </a:lnTo>
                  <a:lnTo>
                    <a:pt x="93827" y="59301"/>
                  </a:lnTo>
                  <a:lnTo>
                    <a:pt x="130640" y="34426"/>
                  </a:lnTo>
                  <a:lnTo>
                    <a:pt x="171731" y="15775"/>
                  </a:lnTo>
                  <a:lnTo>
                    <a:pt x="216355" y="4062"/>
                  </a:lnTo>
                  <a:lnTo>
                    <a:pt x="263766" y="0"/>
                  </a:lnTo>
                  <a:lnTo>
                    <a:pt x="311177" y="4062"/>
                  </a:lnTo>
                  <a:lnTo>
                    <a:pt x="355800" y="15775"/>
                  </a:lnTo>
                  <a:lnTo>
                    <a:pt x="396891" y="34426"/>
                  </a:lnTo>
                  <a:lnTo>
                    <a:pt x="433705" y="59301"/>
                  </a:lnTo>
                  <a:lnTo>
                    <a:pt x="465496" y="89688"/>
                  </a:lnTo>
                  <a:lnTo>
                    <a:pt x="491519" y="124873"/>
                  </a:lnTo>
                  <a:lnTo>
                    <a:pt x="511030" y="164145"/>
                  </a:lnTo>
                  <a:lnTo>
                    <a:pt x="523282" y="206790"/>
                  </a:lnTo>
                  <a:lnTo>
                    <a:pt x="527532" y="252095"/>
                  </a:lnTo>
                  <a:lnTo>
                    <a:pt x="523282" y="297395"/>
                  </a:lnTo>
                  <a:lnTo>
                    <a:pt x="511030" y="340028"/>
                  </a:lnTo>
                  <a:lnTo>
                    <a:pt x="491519" y="379283"/>
                  </a:lnTo>
                  <a:lnTo>
                    <a:pt x="465496" y="414448"/>
                  </a:lnTo>
                  <a:lnTo>
                    <a:pt x="433705" y="444814"/>
                  </a:lnTo>
                  <a:lnTo>
                    <a:pt x="396891" y="469669"/>
                  </a:lnTo>
                  <a:lnTo>
                    <a:pt x="355800" y="488303"/>
                  </a:lnTo>
                  <a:lnTo>
                    <a:pt x="311177" y="500004"/>
                  </a:lnTo>
                  <a:lnTo>
                    <a:pt x="263766" y="504063"/>
                  </a:lnTo>
                  <a:lnTo>
                    <a:pt x="216355" y="500004"/>
                  </a:lnTo>
                  <a:lnTo>
                    <a:pt x="171731" y="488303"/>
                  </a:lnTo>
                  <a:lnTo>
                    <a:pt x="130640" y="469669"/>
                  </a:lnTo>
                  <a:lnTo>
                    <a:pt x="93827" y="444814"/>
                  </a:lnTo>
                  <a:lnTo>
                    <a:pt x="62036" y="414448"/>
                  </a:lnTo>
                  <a:lnTo>
                    <a:pt x="36012" y="379283"/>
                  </a:lnTo>
                  <a:lnTo>
                    <a:pt x="16502" y="340028"/>
                  </a:lnTo>
                  <a:lnTo>
                    <a:pt x="4249" y="297395"/>
                  </a:lnTo>
                  <a:lnTo>
                    <a:pt x="0" y="2520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89915" y="2827782"/>
            <a:ext cx="195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75F92"/>
                </a:solidFill>
                <a:latin typeface="Arial Black"/>
                <a:cs typeface="Arial Black"/>
              </a:rPr>
              <a:t>2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4276725"/>
            <a:ext cx="3857625" cy="7905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22984" y="4472432"/>
            <a:ext cx="26974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Фор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миро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тря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467" y="4136390"/>
            <a:ext cx="553085" cy="529590"/>
            <a:chOff x="311467" y="4136390"/>
            <a:chExt cx="553085" cy="529590"/>
          </a:xfrm>
        </p:grpSpPr>
        <p:sp>
          <p:nvSpPr>
            <p:cNvPr id="19" name="object 19"/>
            <p:cNvSpPr/>
            <p:nvPr/>
          </p:nvSpPr>
          <p:spPr>
            <a:xfrm>
              <a:off x="324167" y="4149090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66" y="0"/>
                  </a:moveTo>
                  <a:lnTo>
                    <a:pt x="216355" y="4058"/>
                  </a:lnTo>
                  <a:lnTo>
                    <a:pt x="171731" y="15759"/>
                  </a:lnTo>
                  <a:lnTo>
                    <a:pt x="130640" y="34393"/>
                  </a:lnTo>
                  <a:lnTo>
                    <a:pt x="93827" y="59248"/>
                  </a:lnTo>
                  <a:lnTo>
                    <a:pt x="62036" y="89614"/>
                  </a:lnTo>
                  <a:lnTo>
                    <a:pt x="36012" y="124779"/>
                  </a:lnTo>
                  <a:lnTo>
                    <a:pt x="16502" y="164034"/>
                  </a:lnTo>
                  <a:lnTo>
                    <a:pt x="4249" y="206667"/>
                  </a:lnTo>
                  <a:lnTo>
                    <a:pt x="0" y="251968"/>
                  </a:lnTo>
                  <a:lnTo>
                    <a:pt x="4249" y="297272"/>
                  </a:lnTo>
                  <a:lnTo>
                    <a:pt x="16502" y="339917"/>
                  </a:lnTo>
                  <a:lnTo>
                    <a:pt x="36012" y="379189"/>
                  </a:lnTo>
                  <a:lnTo>
                    <a:pt x="62036" y="414374"/>
                  </a:lnTo>
                  <a:lnTo>
                    <a:pt x="93827" y="444761"/>
                  </a:lnTo>
                  <a:lnTo>
                    <a:pt x="130640" y="469636"/>
                  </a:lnTo>
                  <a:lnTo>
                    <a:pt x="171731" y="488287"/>
                  </a:lnTo>
                  <a:lnTo>
                    <a:pt x="216355" y="500000"/>
                  </a:lnTo>
                  <a:lnTo>
                    <a:pt x="263766" y="504063"/>
                  </a:lnTo>
                  <a:lnTo>
                    <a:pt x="311177" y="500000"/>
                  </a:lnTo>
                  <a:lnTo>
                    <a:pt x="355800" y="488287"/>
                  </a:lnTo>
                  <a:lnTo>
                    <a:pt x="396891" y="469636"/>
                  </a:lnTo>
                  <a:lnTo>
                    <a:pt x="433705" y="444761"/>
                  </a:lnTo>
                  <a:lnTo>
                    <a:pt x="465496" y="414374"/>
                  </a:lnTo>
                  <a:lnTo>
                    <a:pt x="491519" y="379189"/>
                  </a:lnTo>
                  <a:lnTo>
                    <a:pt x="511030" y="339917"/>
                  </a:lnTo>
                  <a:lnTo>
                    <a:pt x="523282" y="297272"/>
                  </a:lnTo>
                  <a:lnTo>
                    <a:pt x="527532" y="251968"/>
                  </a:lnTo>
                  <a:lnTo>
                    <a:pt x="523282" y="206667"/>
                  </a:lnTo>
                  <a:lnTo>
                    <a:pt x="511030" y="164034"/>
                  </a:lnTo>
                  <a:lnTo>
                    <a:pt x="491519" y="124779"/>
                  </a:lnTo>
                  <a:lnTo>
                    <a:pt x="465496" y="89614"/>
                  </a:lnTo>
                  <a:lnTo>
                    <a:pt x="433705" y="59248"/>
                  </a:lnTo>
                  <a:lnTo>
                    <a:pt x="396891" y="34393"/>
                  </a:lnTo>
                  <a:lnTo>
                    <a:pt x="355800" y="15759"/>
                  </a:lnTo>
                  <a:lnTo>
                    <a:pt x="311177" y="4058"/>
                  </a:lnTo>
                  <a:lnTo>
                    <a:pt x="263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24167" y="4149090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1968"/>
                  </a:moveTo>
                  <a:lnTo>
                    <a:pt x="4249" y="206667"/>
                  </a:lnTo>
                  <a:lnTo>
                    <a:pt x="16502" y="164034"/>
                  </a:lnTo>
                  <a:lnTo>
                    <a:pt x="36012" y="124779"/>
                  </a:lnTo>
                  <a:lnTo>
                    <a:pt x="62036" y="89614"/>
                  </a:lnTo>
                  <a:lnTo>
                    <a:pt x="93827" y="59248"/>
                  </a:lnTo>
                  <a:lnTo>
                    <a:pt x="130640" y="34393"/>
                  </a:lnTo>
                  <a:lnTo>
                    <a:pt x="171731" y="15759"/>
                  </a:lnTo>
                  <a:lnTo>
                    <a:pt x="216355" y="4058"/>
                  </a:lnTo>
                  <a:lnTo>
                    <a:pt x="263766" y="0"/>
                  </a:lnTo>
                  <a:lnTo>
                    <a:pt x="311177" y="4058"/>
                  </a:lnTo>
                  <a:lnTo>
                    <a:pt x="355800" y="15759"/>
                  </a:lnTo>
                  <a:lnTo>
                    <a:pt x="396891" y="34393"/>
                  </a:lnTo>
                  <a:lnTo>
                    <a:pt x="433705" y="59248"/>
                  </a:lnTo>
                  <a:lnTo>
                    <a:pt x="465496" y="89614"/>
                  </a:lnTo>
                  <a:lnTo>
                    <a:pt x="491519" y="124779"/>
                  </a:lnTo>
                  <a:lnTo>
                    <a:pt x="511030" y="164034"/>
                  </a:lnTo>
                  <a:lnTo>
                    <a:pt x="523282" y="206667"/>
                  </a:lnTo>
                  <a:lnTo>
                    <a:pt x="527532" y="251968"/>
                  </a:lnTo>
                  <a:lnTo>
                    <a:pt x="523282" y="297272"/>
                  </a:lnTo>
                  <a:lnTo>
                    <a:pt x="511030" y="339917"/>
                  </a:lnTo>
                  <a:lnTo>
                    <a:pt x="491519" y="379189"/>
                  </a:lnTo>
                  <a:lnTo>
                    <a:pt x="465496" y="414374"/>
                  </a:lnTo>
                  <a:lnTo>
                    <a:pt x="433705" y="444761"/>
                  </a:lnTo>
                  <a:lnTo>
                    <a:pt x="396891" y="469636"/>
                  </a:lnTo>
                  <a:lnTo>
                    <a:pt x="355800" y="488287"/>
                  </a:lnTo>
                  <a:lnTo>
                    <a:pt x="311177" y="500000"/>
                  </a:lnTo>
                  <a:lnTo>
                    <a:pt x="263766" y="504063"/>
                  </a:lnTo>
                  <a:lnTo>
                    <a:pt x="216355" y="500000"/>
                  </a:lnTo>
                  <a:lnTo>
                    <a:pt x="171731" y="488287"/>
                  </a:lnTo>
                  <a:lnTo>
                    <a:pt x="130640" y="469636"/>
                  </a:lnTo>
                  <a:lnTo>
                    <a:pt x="93827" y="444761"/>
                  </a:lnTo>
                  <a:lnTo>
                    <a:pt x="62036" y="414374"/>
                  </a:lnTo>
                  <a:lnTo>
                    <a:pt x="36012" y="379189"/>
                  </a:lnTo>
                  <a:lnTo>
                    <a:pt x="16502" y="339917"/>
                  </a:lnTo>
                  <a:lnTo>
                    <a:pt x="4249" y="297272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89915" y="4220336"/>
            <a:ext cx="1955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F497A"/>
                </a:solidFill>
                <a:latin typeface="Arial Black"/>
                <a:cs typeface="Arial Black"/>
              </a:rPr>
              <a:t>3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5715000"/>
            <a:ext cx="3857625" cy="7905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15339" y="5760516"/>
            <a:ext cx="251142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120" marR="5080" indent="-56705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комнаты </a:t>
            </a:r>
            <a:r>
              <a:rPr dirty="0" sz="2000" spc="-43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Юнармейца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0832" y="5576544"/>
            <a:ext cx="553085" cy="529590"/>
            <a:chOff x="310832" y="5576544"/>
            <a:chExt cx="553085" cy="529590"/>
          </a:xfrm>
        </p:grpSpPr>
        <p:sp>
          <p:nvSpPr>
            <p:cNvPr id="25" name="object 25"/>
            <p:cNvSpPr/>
            <p:nvPr/>
          </p:nvSpPr>
          <p:spPr>
            <a:xfrm>
              <a:off x="323532" y="5589244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263753" y="0"/>
                  </a:moveTo>
                  <a:lnTo>
                    <a:pt x="216343" y="4060"/>
                  </a:lnTo>
                  <a:lnTo>
                    <a:pt x="171720" y="15766"/>
                  </a:lnTo>
                  <a:lnTo>
                    <a:pt x="130631" y="34406"/>
                  </a:lnTo>
                  <a:lnTo>
                    <a:pt x="93819" y="59269"/>
                  </a:lnTo>
                  <a:lnTo>
                    <a:pt x="62030" y="89643"/>
                  </a:lnTo>
                  <a:lnTo>
                    <a:pt x="36009" y="124817"/>
                  </a:lnTo>
                  <a:lnTo>
                    <a:pt x="16500" y="164078"/>
                  </a:lnTo>
                  <a:lnTo>
                    <a:pt x="4249" y="206716"/>
                  </a:lnTo>
                  <a:lnTo>
                    <a:pt x="0" y="252018"/>
                  </a:lnTo>
                  <a:lnTo>
                    <a:pt x="4249" y="297321"/>
                  </a:lnTo>
                  <a:lnTo>
                    <a:pt x="16500" y="339960"/>
                  </a:lnTo>
                  <a:lnTo>
                    <a:pt x="36009" y="379223"/>
                  </a:lnTo>
                  <a:lnTo>
                    <a:pt x="62030" y="414399"/>
                  </a:lnTo>
                  <a:lnTo>
                    <a:pt x="93819" y="444775"/>
                  </a:lnTo>
                  <a:lnTo>
                    <a:pt x="130631" y="469640"/>
                  </a:lnTo>
                  <a:lnTo>
                    <a:pt x="171720" y="488282"/>
                  </a:lnTo>
                  <a:lnTo>
                    <a:pt x="216343" y="499989"/>
                  </a:lnTo>
                  <a:lnTo>
                    <a:pt x="263753" y="504050"/>
                  </a:lnTo>
                  <a:lnTo>
                    <a:pt x="311167" y="499989"/>
                  </a:lnTo>
                  <a:lnTo>
                    <a:pt x="355793" y="488282"/>
                  </a:lnTo>
                  <a:lnTo>
                    <a:pt x="396884" y="469640"/>
                  </a:lnTo>
                  <a:lnTo>
                    <a:pt x="433697" y="444775"/>
                  </a:lnTo>
                  <a:lnTo>
                    <a:pt x="465487" y="414399"/>
                  </a:lnTo>
                  <a:lnTo>
                    <a:pt x="491509" y="379223"/>
                  </a:lnTo>
                  <a:lnTo>
                    <a:pt x="511018" y="339960"/>
                  </a:lnTo>
                  <a:lnTo>
                    <a:pt x="523270" y="297321"/>
                  </a:lnTo>
                  <a:lnTo>
                    <a:pt x="527519" y="252018"/>
                  </a:lnTo>
                  <a:lnTo>
                    <a:pt x="523270" y="206716"/>
                  </a:lnTo>
                  <a:lnTo>
                    <a:pt x="511018" y="164078"/>
                  </a:lnTo>
                  <a:lnTo>
                    <a:pt x="491509" y="124817"/>
                  </a:lnTo>
                  <a:lnTo>
                    <a:pt x="465487" y="89643"/>
                  </a:lnTo>
                  <a:lnTo>
                    <a:pt x="433697" y="59269"/>
                  </a:lnTo>
                  <a:lnTo>
                    <a:pt x="396884" y="34406"/>
                  </a:lnTo>
                  <a:lnTo>
                    <a:pt x="355793" y="15766"/>
                  </a:lnTo>
                  <a:lnTo>
                    <a:pt x="311167" y="4060"/>
                  </a:lnTo>
                  <a:lnTo>
                    <a:pt x="263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23532" y="5589244"/>
              <a:ext cx="527685" cy="504190"/>
            </a:xfrm>
            <a:custGeom>
              <a:avLst/>
              <a:gdLst/>
              <a:ahLst/>
              <a:cxnLst/>
              <a:rect l="l" t="t" r="r" b="b"/>
              <a:pathLst>
                <a:path w="527685" h="504189">
                  <a:moveTo>
                    <a:pt x="0" y="252018"/>
                  </a:moveTo>
                  <a:lnTo>
                    <a:pt x="4249" y="206716"/>
                  </a:lnTo>
                  <a:lnTo>
                    <a:pt x="16500" y="164078"/>
                  </a:lnTo>
                  <a:lnTo>
                    <a:pt x="36009" y="124817"/>
                  </a:lnTo>
                  <a:lnTo>
                    <a:pt x="62030" y="89643"/>
                  </a:lnTo>
                  <a:lnTo>
                    <a:pt x="93819" y="59269"/>
                  </a:lnTo>
                  <a:lnTo>
                    <a:pt x="130631" y="34406"/>
                  </a:lnTo>
                  <a:lnTo>
                    <a:pt x="171720" y="15766"/>
                  </a:lnTo>
                  <a:lnTo>
                    <a:pt x="216343" y="4060"/>
                  </a:lnTo>
                  <a:lnTo>
                    <a:pt x="263753" y="0"/>
                  </a:lnTo>
                  <a:lnTo>
                    <a:pt x="311167" y="4060"/>
                  </a:lnTo>
                  <a:lnTo>
                    <a:pt x="355793" y="15766"/>
                  </a:lnTo>
                  <a:lnTo>
                    <a:pt x="396884" y="34406"/>
                  </a:lnTo>
                  <a:lnTo>
                    <a:pt x="433697" y="59269"/>
                  </a:lnTo>
                  <a:lnTo>
                    <a:pt x="465487" y="89643"/>
                  </a:lnTo>
                  <a:lnTo>
                    <a:pt x="491509" y="124817"/>
                  </a:lnTo>
                  <a:lnTo>
                    <a:pt x="511018" y="164078"/>
                  </a:lnTo>
                  <a:lnTo>
                    <a:pt x="523270" y="206716"/>
                  </a:lnTo>
                  <a:lnTo>
                    <a:pt x="527519" y="252018"/>
                  </a:lnTo>
                  <a:lnTo>
                    <a:pt x="523270" y="297321"/>
                  </a:lnTo>
                  <a:lnTo>
                    <a:pt x="511018" y="339960"/>
                  </a:lnTo>
                  <a:lnTo>
                    <a:pt x="491509" y="379223"/>
                  </a:lnTo>
                  <a:lnTo>
                    <a:pt x="465487" y="414399"/>
                  </a:lnTo>
                  <a:lnTo>
                    <a:pt x="433697" y="444775"/>
                  </a:lnTo>
                  <a:lnTo>
                    <a:pt x="396884" y="469640"/>
                  </a:lnTo>
                  <a:lnTo>
                    <a:pt x="355793" y="488282"/>
                  </a:lnTo>
                  <a:lnTo>
                    <a:pt x="311167" y="499989"/>
                  </a:lnTo>
                  <a:lnTo>
                    <a:pt x="263753" y="504050"/>
                  </a:lnTo>
                  <a:lnTo>
                    <a:pt x="216343" y="499989"/>
                  </a:lnTo>
                  <a:lnTo>
                    <a:pt x="171720" y="488282"/>
                  </a:lnTo>
                  <a:lnTo>
                    <a:pt x="130631" y="469640"/>
                  </a:lnTo>
                  <a:lnTo>
                    <a:pt x="93819" y="444775"/>
                  </a:lnTo>
                  <a:lnTo>
                    <a:pt x="62030" y="414399"/>
                  </a:lnTo>
                  <a:lnTo>
                    <a:pt x="36009" y="379223"/>
                  </a:lnTo>
                  <a:lnTo>
                    <a:pt x="16500" y="339960"/>
                  </a:lnTo>
                  <a:lnTo>
                    <a:pt x="4249" y="297321"/>
                  </a:lnTo>
                  <a:lnTo>
                    <a:pt x="0" y="252018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89305" y="5660847"/>
            <a:ext cx="1955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E36C09"/>
                </a:solidFill>
                <a:latin typeface="Arial Black"/>
                <a:cs typeface="Arial Black"/>
              </a:rPr>
              <a:t>4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18584" y="924813"/>
            <a:ext cx="4631055" cy="2056764"/>
            <a:chOff x="4418584" y="924813"/>
            <a:chExt cx="4631055" cy="2056764"/>
          </a:xfrm>
        </p:grpSpPr>
        <p:sp>
          <p:nvSpPr>
            <p:cNvPr id="29" name="object 29"/>
            <p:cNvSpPr/>
            <p:nvPr/>
          </p:nvSpPr>
          <p:spPr>
            <a:xfrm>
              <a:off x="4431284" y="937513"/>
              <a:ext cx="4605655" cy="2031364"/>
            </a:xfrm>
            <a:custGeom>
              <a:avLst/>
              <a:gdLst/>
              <a:ahLst/>
              <a:cxnLst/>
              <a:rect l="l" t="t" r="r" b="b"/>
              <a:pathLst>
                <a:path w="4605655" h="2031364">
                  <a:moveTo>
                    <a:pt x="4605273" y="0"/>
                  </a:moveTo>
                  <a:lnTo>
                    <a:pt x="356742" y="0"/>
                  </a:lnTo>
                  <a:lnTo>
                    <a:pt x="356742" y="338455"/>
                  </a:lnTo>
                  <a:lnTo>
                    <a:pt x="0" y="887730"/>
                  </a:lnTo>
                  <a:lnTo>
                    <a:pt x="356742" y="846327"/>
                  </a:lnTo>
                  <a:lnTo>
                    <a:pt x="356742" y="2031238"/>
                  </a:lnTo>
                  <a:lnTo>
                    <a:pt x="4605273" y="2031238"/>
                  </a:lnTo>
                  <a:lnTo>
                    <a:pt x="4605273" y="0"/>
                  </a:lnTo>
                  <a:close/>
                </a:path>
              </a:pathLst>
            </a:custGeom>
            <a:solidFill>
              <a:srgbClr val="FF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31284" y="937513"/>
              <a:ext cx="4605655" cy="2031364"/>
            </a:xfrm>
            <a:custGeom>
              <a:avLst/>
              <a:gdLst/>
              <a:ahLst/>
              <a:cxnLst/>
              <a:rect l="l" t="t" r="r" b="b"/>
              <a:pathLst>
                <a:path w="4605655" h="2031364">
                  <a:moveTo>
                    <a:pt x="356742" y="0"/>
                  </a:moveTo>
                  <a:lnTo>
                    <a:pt x="1064767" y="0"/>
                  </a:lnTo>
                  <a:lnTo>
                    <a:pt x="2126995" y="0"/>
                  </a:lnTo>
                  <a:lnTo>
                    <a:pt x="4605273" y="0"/>
                  </a:lnTo>
                  <a:lnTo>
                    <a:pt x="4605273" y="338455"/>
                  </a:lnTo>
                  <a:lnTo>
                    <a:pt x="4605273" y="846327"/>
                  </a:lnTo>
                  <a:lnTo>
                    <a:pt x="4605273" y="2031238"/>
                  </a:lnTo>
                  <a:lnTo>
                    <a:pt x="2126995" y="2031238"/>
                  </a:lnTo>
                  <a:lnTo>
                    <a:pt x="1064767" y="2031238"/>
                  </a:lnTo>
                  <a:lnTo>
                    <a:pt x="356742" y="2031238"/>
                  </a:lnTo>
                  <a:lnTo>
                    <a:pt x="356742" y="846327"/>
                  </a:lnTo>
                  <a:lnTo>
                    <a:pt x="0" y="887730"/>
                  </a:lnTo>
                  <a:lnTo>
                    <a:pt x="356742" y="338455"/>
                  </a:lnTo>
                  <a:lnTo>
                    <a:pt x="356742" y="0"/>
                  </a:lnTo>
                  <a:close/>
                </a:path>
              </a:pathLst>
            </a:custGeom>
            <a:ln w="25399">
              <a:solidFill>
                <a:srgbClr val="F1DC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867402" y="958037"/>
            <a:ext cx="4089400" cy="1947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Повестка: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создании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юнармейского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4785" marR="59626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принятии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решений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по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признанию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Устава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движения;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выборе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модели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организации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Юнармии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ОО;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выборы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начальника</a:t>
            </a:r>
            <a:r>
              <a:rPr dirty="0" sz="1400" spc="-7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штаба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юнармейского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отряда,</a:t>
            </a:r>
            <a:endParaRPr sz="14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dirty="0" sz="1400" spc="-5" b="1">
                <a:latin typeface="Calibri"/>
                <a:cs typeface="Calibri"/>
              </a:rPr>
              <a:t>заместителя,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ревизора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выборы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членов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штаба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юнармейского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отряда;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вступлении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движение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«ЮНАРМИЯ».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00296" y="3109086"/>
            <a:ext cx="4662170" cy="548640"/>
            <a:chOff x="4400296" y="3109086"/>
            <a:chExt cx="4662170" cy="548640"/>
          </a:xfrm>
        </p:grpSpPr>
        <p:sp>
          <p:nvSpPr>
            <p:cNvPr id="33" name="object 33"/>
            <p:cNvSpPr/>
            <p:nvPr/>
          </p:nvSpPr>
          <p:spPr>
            <a:xfrm>
              <a:off x="4412996" y="3121786"/>
              <a:ext cx="4636770" cy="523240"/>
            </a:xfrm>
            <a:custGeom>
              <a:avLst/>
              <a:gdLst/>
              <a:ahLst/>
              <a:cxnLst/>
              <a:rect l="l" t="t" r="r" b="b"/>
              <a:pathLst>
                <a:path w="4636770" h="523239">
                  <a:moveTo>
                    <a:pt x="4636261" y="0"/>
                  </a:moveTo>
                  <a:lnTo>
                    <a:pt x="387730" y="0"/>
                  </a:lnTo>
                  <a:lnTo>
                    <a:pt x="387730" y="87249"/>
                  </a:lnTo>
                  <a:lnTo>
                    <a:pt x="0" y="244221"/>
                  </a:lnTo>
                  <a:lnTo>
                    <a:pt x="387730" y="218059"/>
                  </a:lnTo>
                  <a:lnTo>
                    <a:pt x="387730" y="523239"/>
                  </a:lnTo>
                  <a:lnTo>
                    <a:pt x="4636261" y="523239"/>
                  </a:lnTo>
                  <a:lnTo>
                    <a:pt x="463626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412996" y="3121786"/>
              <a:ext cx="4636770" cy="523240"/>
            </a:xfrm>
            <a:custGeom>
              <a:avLst/>
              <a:gdLst/>
              <a:ahLst/>
              <a:cxnLst/>
              <a:rect l="l" t="t" r="r" b="b"/>
              <a:pathLst>
                <a:path w="4636770" h="523239">
                  <a:moveTo>
                    <a:pt x="387730" y="0"/>
                  </a:moveTo>
                  <a:lnTo>
                    <a:pt x="1095882" y="0"/>
                  </a:lnTo>
                  <a:lnTo>
                    <a:pt x="2157983" y="0"/>
                  </a:lnTo>
                  <a:lnTo>
                    <a:pt x="4636261" y="0"/>
                  </a:lnTo>
                  <a:lnTo>
                    <a:pt x="4636261" y="87249"/>
                  </a:lnTo>
                  <a:lnTo>
                    <a:pt x="4636261" y="218059"/>
                  </a:lnTo>
                  <a:lnTo>
                    <a:pt x="4636261" y="523239"/>
                  </a:lnTo>
                  <a:lnTo>
                    <a:pt x="2157983" y="523239"/>
                  </a:lnTo>
                  <a:lnTo>
                    <a:pt x="1095882" y="523239"/>
                  </a:lnTo>
                  <a:lnTo>
                    <a:pt x="387730" y="523239"/>
                  </a:lnTo>
                  <a:lnTo>
                    <a:pt x="387730" y="218059"/>
                  </a:lnTo>
                  <a:lnTo>
                    <a:pt x="0" y="244221"/>
                  </a:lnTo>
                  <a:lnTo>
                    <a:pt x="387730" y="87249"/>
                  </a:lnTo>
                  <a:lnTo>
                    <a:pt x="387730" y="0"/>
                  </a:lnTo>
                  <a:close/>
                </a:path>
              </a:pathLst>
            </a:custGeom>
            <a:ln w="25400">
              <a:solidFill>
                <a:srgbClr val="C5D9F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880228" y="3143504"/>
            <a:ext cx="348615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определяет </a:t>
            </a:r>
            <a:r>
              <a:rPr dirty="0" sz="1400" spc="-5" b="1">
                <a:latin typeface="Calibri"/>
                <a:cs typeface="Calibri"/>
              </a:rPr>
              <a:t>ответственных </a:t>
            </a:r>
            <a:r>
              <a:rPr dirty="0" sz="1400" b="1">
                <a:latin typeface="Calibri"/>
                <a:cs typeface="Calibri"/>
              </a:rPr>
              <a:t>за </a:t>
            </a:r>
            <a:r>
              <a:rPr dirty="0" sz="1400" spc="-5" b="1">
                <a:latin typeface="Calibri"/>
                <a:cs typeface="Calibri"/>
              </a:rPr>
              <a:t>коор­динацию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деятельности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движения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5" b="1">
                <a:latin typeface="Calibri"/>
                <a:cs typeface="Calibri"/>
              </a:rPr>
              <a:t> 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99407" y="3974972"/>
            <a:ext cx="4650105" cy="1410335"/>
            <a:chOff x="4399407" y="3974972"/>
            <a:chExt cx="4650105" cy="1410335"/>
          </a:xfrm>
        </p:grpSpPr>
        <p:sp>
          <p:nvSpPr>
            <p:cNvPr id="37" name="object 37"/>
            <p:cNvSpPr/>
            <p:nvPr/>
          </p:nvSpPr>
          <p:spPr>
            <a:xfrm>
              <a:off x="4412107" y="3987672"/>
              <a:ext cx="4624705" cy="1384935"/>
            </a:xfrm>
            <a:custGeom>
              <a:avLst/>
              <a:gdLst/>
              <a:ahLst/>
              <a:cxnLst/>
              <a:rect l="l" t="t" r="r" b="b"/>
              <a:pathLst>
                <a:path w="4624705" h="1384935">
                  <a:moveTo>
                    <a:pt x="4624450" y="0"/>
                  </a:moveTo>
                  <a:lnTo>
                    <a:pt x="375919" y="0"/>
                  </a:lnTo>
                  <a:lnTo>
                    <a:pt x="375919" y="230758"/>
                  </a:lnTo>
                  <a:lnTo>
                    <a:pt x="0" y="531494"/>
                  </a:lnTo>
                  <a:lnTo>
                    <a:pt x="375919" y="577088"/>
                  </a:lnTo>
                  <a:lnTo>
                    <a:pt x="375919" y="1384935"/>
                  </a:lnTo>
                  <a:lnTo>
                    <a:pt x="4624450" y="1384935"/>
                  </a:lnTo>
                  <a:lnTo>
                    <a:pt x="462445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12107" y="3987672"/>
              <a:ext cx="4624705" cy="1384935"/>
            </a:xfrm>
            <a:custGeom>
              <a:avLst/>
              <a:gdLst/>
              <a:ahLst/>
              <a:cxnLst/>
              <a:rect l="l" t="t" r="r" b="b"/>
              <a:pathLst>
                <a:path w="4624705" h="1384935">
                  <a:moveTo>
                    <a:pt x="375919" y="0"/>
                  </a:moveTo>
                  <a:lnTo>
                    <a:pt x="1083944" y="0"/>
                  </a:lnTo>
                  <a:lnTo>
                    <a:pt x="2146172" y="0"/>
                  </a:lnTo>
                  <a:lnTo>
                    <a:pt x="4624450" y="0"/>
                  </a:lnTo>
                  <a:lnTo>
                    <a:pt x="4624450" y="230758"/>
                  </a:lnTo>
                  <a:lnTo>
                    <a:pt x="4624450" y="577088"/>
                  </a:lnTo>
                  <a:lnTo>
                    <a:pt x="4624450" y="1384935"/>
                  </a:lnTo>
                  <a:lnTo>
                    <a:pt x="2146172" y="1384935"/>
                  </a:lnTo>
                  <a:lnTo>
                    <a:pt x="1083944" y="1384935"/>
                  </a:lnTo>
                  <a:lnTo>
                    <a:pt x="375919" y="1384935"/>
                  </a:lnTo>
                  <a:lnTo>
                    <a:pt x="375919" y="577088"/>
                  </a:lnTo>
                  <a:lnTo>
                    <a:pt x="0" y="531494"/>
                  </a:lnTo>
                  <a:lnTo>
                    <a:pt x="375919" y="230758"/>
                  </a:lnTo>
                  <a:lnTo>
                    <a:pt x="375919" y="0"/>
                  </a:lnTo>
                  <a:close/>
                </a:path>
              </a:pathLst>
            </a:custGeom>
            <a:ln w="25400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867402" y="4009390"/>
            <a:ext cx="407479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b="1">
                <a:latin typeface="Calibri"/>
                <a:cs typeface="Calibri"/>
              </a:rPr>
              <a:t>Выборы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членов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Штаба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(3-5</a:t>
            </a:r>
            <a:r>
              <a:rPr dirty="0" sz="1400" spc="-10" b="1">
                <a:latin typeface="Calibri"/>
                <a:cs typeface="Calibri"/>
              </a:rPr>
              <a:t> чел.)</a:t>
            </a:r>
            <a:endParaRPr sz="1400">
              <a:latin typeface="Calibri"/>
              <a:cs typeface="Calibri"/>
            </a:endParaRPr>
          </a:p>
          <a:p>
            <a:pPr marL="100965" marR="5080" indent="-88900">
              <a:lnSpc>
                <a:spcPct val="100000"/>
              </a:lnSpc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spc="-5" b="1">
                <a:latin typeface="Calibri"/>
                <a:cs typeface="Calibri"/>
              </a:rPr>
              <a:t>Создание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отличительных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знаков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отряда: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название,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девиз,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эмблема,</a:t>
            </a:r>
            <a:r>
              <a:rPr dirty="0" sz="1400" spc="-5" b="1">
                <a:latin typeface="Calibri"/>
                <a:cs typeface="Calibri"/>
              </a:rPr>
              <a:t> песня,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отражающие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специфику</a:t>
            </a:r>
            <a:endParaRPr sz="14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отряда</a:t>
            </a:r>
            <a:endParaRPr sz="1400">
              <a:latin typeface="Calibri"/>
              <a:cs typeface="Calibri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spc="-15" b="1">
                <a:latin typeface="Calibri"/>
                <a:cs typeface="Calibri"/>
              </a:rPr>
              <a:t>Торжественное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посвящение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ряды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юнармейцев</a:t>
            </a:r>
            <a:endParaRPr sz="1400">
              <a:latin typeface="Calibri"/>
              <a:cs typeface="Calibri"/>
            </a:endParaRPr>
          </a:p>
          <a:p>
            <a:pPr marL="100965" indent="-88900">
              <a:lnSpc>
                <a:spcPct val="100000"/>
              </a:lnSpc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spc="-5" b="1">
                <a:latin typeface="Calibri"/>
                <a:cs typeface="Calibri"/>
              </a:rPr>
              <a:t>Разработка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плана-графика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на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учебный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год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363846" y="5701969"/>
            <a:ext cx="4685665" cy="764540"/>
            <a:chOff x="4363846" y="5701969"/>
            <a:chExt cx="4685665" cy="764540"/>
          </a:xfrm>
        </p:grpSpPr>
        <p:sp>
          <p:nvSpPr>
            <p:cNvPr id="41" name="object 41"/>
            <p:cNvSpPr/>
            <p:nvPr/>
          </p:nvSpPr>
          <p:spPr>
            <a:xfrm>
              <a:off x="4376546" y="5714669"/>
              <a:ext cx="4660265" cy="739140"/>
            </a:xfrm>
            <a:custGeom>
              <a:avLst/>
              <a:gdLst/>
              <a:ahLst/>
              <a:cxnLst/>
              <a:rect l="l" t="t" r="r" b="b"/>
              <a:pathLst>
                <a:path w="4660265" h="739139">
                  <a:moveTo>
                    <a:pt x="4660010" y="0"/>
                  </a:moveTo>
                  <a:lnTo>
                    <a:pt x="411479" y="0"/>
                  </a:lnTo>
                  <a:lnTo>
                    <a:pt x="411479" y="123113"/>
                  </a:lnTo>
                  <a:lnTo>
                    <a:pt x="0" y="355981"/>
                  </a:lnTo>
                  <a:lnTo>
                    <a:pt x="411479" y="307784"/>
                  </a:lnTo>
                  <a:lnTo>
                    <a:pt x="411479" y="738670"/>
                  </a:lnTo>
                  <a:lnTo>
                    <a:pt x="4660010" y="738670"/>
                  </a:lnTo>
                  <a:lnTo>
                    <a:pt x="466001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376546" y="5714669"/>
              <a:ext cx="4660265" cy="739140"/>
            </a:xfrm>
            <a:custGeom>
              <a:avLst/>
              <a:gdLst/>
              <a:ahLst/>
              <a:cxnLst/>
              <a:rect l="l" t="t" r="r" b="b"/>
              <a:pathLst>
                <a:path w="4660265" h="739139">
                  <a:moveTo>
                    <a:pt x="411479" y="0"/>
                  </a:moveTo>
                  <a:lnTo>
                    <a:pt x="1119504" y="0"/>
                  </a:lnTo>
                  <a:lnTo>
                    <a:pt x="2181732" y="0"/>
                  </a:lnTo>
                  <a:lnTo>
                    <a:pt x="4660010" y="0"/>
                  </a:lnTo>
                  <a:lnTo>
                    <a:pt x="4660010" y="123113"/>
                  </a:lnTo>
                  <a:lnTo>
                    <a:pt x="4660010" y="307784"/>
                  </a:lnTo>
                  <a:lnTo>
                    <a:pt x="4660010" y="738670"/>
                  </a:lnTo>
                  <a:lnTo>
                    <a:pt x="2181732" y="738670"/>
                  </a:lnTo>
                  <a:lnTo>
                    <a:pt x="1119504" y="738670"/>
                  </a:lnTo>
                  <a:lnTo>
                    <a:pt x="411479" y="738670"/>
                  </a:lnTo>
                  <a:lnTo>
                    <a:pt x="411479" y="307784"/>
                  </a:lnTo>
                  <a:lnTo>
                    <a:pt x="0" y="355981"/>
                  </a:lnTo>
                  <a:lnTo>
                    <a:pt x="411479" y="123113"/>
                  </a:lnTo>
                  <a:lnTo>
                    <a:pt x="411479" y="0"/>
                  </a:lnTo>
                  <a:close/>
                </a:path>
              </a:pathLst>
            </a:custGeom>
            <a:ln w="25399">
              <a:solidFill>
                <a:srgbClr val="FCE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4867402" y="5736742"/>
            <a:ext cx="381762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b="1">
                <a:latin typeface="Calibri"/>
                <a:cs typeface="Calibri"/>
              </a:rPr>
              <a:t>за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основу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может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быть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взят </a:t>
            </a:r>
            <a:r>
              <a:rPr dirty="0" sz="1400" spc="-5" b="1">
                <a:latin typeface="Calibri"/>
                <a:cs typeface="Calibri"/>
              </a:rPr>
              <a:t>кабинет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ОБЖ</a:t>
            </a:r>
            <a:endParaRPr sz="1400">
              <a:latin typeface="Calibri"/>
              <a:cs typeface="Calibri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"/>
              <a:tabLst>
                <a:tab pos="101600" algn="l"/>
              </a:tabLst>
            </a:pPr>
            <a:r>
              <a:rPr dirty="0" sz="1400" spc="-5" b="1">
                <a:latin typeface="Calibri"/>
                <a:cs typeface="Calibri"/>
              </a:rPr>
              <a:t>организовать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приобретение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формы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для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членов</a:t>
            </a:r>
            <a:endParaRPr sz="14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юнар</a:t>
            </a:r>
            <a:r>
              <a:rPr dirty="0" sz="1400" spc="-10" b="1">
                <a:latin typeface="Calibri"/>
                <a:cs typeface="Calibri"/>
              </a:rPr>
              <a:t>м</a:t>
            </a:r>
            <a:r>
              <a:rPr dirty="0" sz="1400" spc="-5" b="1">
                <a:latin typeface="Calibri"/>
                <a:cs typeface="Calibri"/>
              </a:rPr>
              <a:t>ейс</a:t>
            </a:r>
            <a:r>
              <a:rPr dirty="0" sz="1400" spc="-35" b="1">
                <a:latin typeface="Calibri"/>
                <a:cs typeface="Calibri"/>
              </a:rPr>
              <a:t>к</a:t>
            </a: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20" b="1">
                <a:latin typeface="Calibri"/>
                <a:cs typeface="Calibri"/>
              </a:rPr>
              <a:t>г</a:t>
            </a:r>
            <a:r>
              <a:rPr dirty="0" sz="1400" b="1">
                <a:latin typeface="Calibri"/>
                <a:cs typeface="Calibri"/>
              </a:rPr>
              <a:t>о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отряда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633" y="4160095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9"/>
                </a:lnTo>
                <a:lnTo>
                  <a:pt x="4208907" y="2585339"/>
                </a:lnTo>
                <a:lnTo>
                  <a:pt x="4208907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5732" y="4160095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9"/>
                </a:lnTo>
                <a:lnTo>
                  <a:pt x="4208907" y="2585339"/>
                </a:lnTo>
                <a:lnTo>
                  <a:pt x="42089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44009" y="259461"/>
            <a:ext cx="4209415" cy="2585720"/>
          </a:xfrm>
          <a:custGeom>
            <a:avLst/>
            <a:gdLst/>
            <a:ahLst/>
            <a:cxnLst/>
            <a:rect l="l" t="t" r="r" b="b"/>
            <a:pathLst>
              <a:path w="4209415" h="2585720">
                <a:moveTo>
                  <a:pt x="4208907" y="0"/>
                </a:moveTo>
                <a:lnTo>
                  <a:pt x="0" y="0"/>
                </a:lnTo>
                <a:lnTo>
                  <a:pt x="0" y="2585338"/>
                </a:lnTo>
                <a:lnTo>
                  <a:pt x="4208907" y="2585338"/>
                </a:lnTo>
                <a:lnTo>
                  <a:pt x="4208907" y="0"/>
                </a:lnTo>
                <a:close/>
              </a:path>
            </a:pathLst>
          </a:custGeom>
          <a:solidFill>
            <a:srgbClr val="FF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7093" y="283463"/>
            <a:ext cx="4223385" cy="2585720"/>
          </a:xfrm>
          <a:custGeom>
            <a:avLst/>
            <a:gdLst/>
            <a:ahLst/>
            <a:cxnLst/>
            <a:rect l="l" t="t" r="r" b="b"/>
            <a:pathLst>
              <a:path w="4223385" h="2585720">
                <a:moveTo>
                  <a:pt x="4223131" y="0"/>
                </a:moveTo>
                <a:lnTo>
                  <a:pt x="0" y="0"/>
                </a:lnTo>
                <a:lnTo>
                  <a:pt x="0" y="2585339"/>
                </a:lnTo>
                <a:lnTo>
                  <a:pt x="4223131" y="2585339"/>
                </a:lnTo>
                <a:lnTo>
                  <a:pt x="422313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951" y="301244"/>
            <a:ext cx="3015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ОО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создается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один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сводный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770" y="575817"/>
            <a:ext cx="407479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юнармейский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отряд.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-45">
                <a:latin typeface="Calibri"/>
                <a:cs typeface="Calibri"/>
              </a:rPr>
              <a:t>Отряд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фактически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существует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как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детское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объе­динение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50">
                <a:latin typeface="Calibri"/>
                <a:cs typeface="Calibri"/>
              </a:rPr>
              <a:t>выполняет </a:t>
            </a:r>
            <a:r>
              <a:rPr dirty="0" sz="1800" spc="-35">
                <a:latin typeface="Calibri"/>
                <a:cs typeface="Calibri"/>
              </a:rPr>
              <a:t>все </a:t>
            </a:r>
            <a:r>
              <a:rPr dirty="0" sz="1800" spc="-45">
                <a:latin typeface="Calibri"/>
                <a:cs typeface="Calibri"/>
              </a:rPr>
              <a:t>функции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задачи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55">
                <a:latin typeface="Calibri"/>
                <a:cs typeface="Calibri"/>
              </a:rPr>
              <a:t>соответствии </a:t>
            </a:r>
            <a:r>
              <a:rPr dirty="0" sz="1800">
                <a:latin typeface="Calibri"/>
                <a:cs typeface="Calibri"/>
              </a:rPr>
              <a:t>с </a:t>
            </a:r>
            <a:r>
              <a:rPr dirty="0" sz="1800" spc="-60">
                <a:latin typeface="Calibri"/>
                <a:cs typeface="Calibri"/>
              </a:rPr>
              <a:t>Уставом </a:t>
            </a:r>
            <a:r>
              <a:rPr dirty="0" sz="1800" spc="-45">
                <a:latin typeface="Calibri"/>
                <a:cs typeface="Calibri"/>
              </a:rPr>
              <a:t>Юнармии.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Отряд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входит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систему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самоуправления 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ОО.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План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рабо­ты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юнармейского</a:t>
            </a:r>
            <a:r>
              <a:rPr dirty="0" sz="1800" spc="18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отряда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770" y="2222119"/>
            <a:ext cx="6824345" cy="191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55265">
              <a:lnSpc>
                <a:spcPct val="100000"/>
              </a:lnSpc>
              <a:spcBef>
                <a:spcPts val="100"/>
              </a:spcBef>
              <a:tabLst>
                <a:tab pos="1006475" algn="l"/>
                <a:tab pos="1841500" algn="l"/>
                <a:tab pos="2586990" algn="l"/>
              </a:tabLst>
            </a:pPr>
            <a:r>
              <a:rPr dirty="0" sz="1800" spc="-50">
                <a:latin typeface="Calibri"/>
                <a:cs typeface="Calibri"/>
              </a:rPr>
              <a:t>я</a:t>
            </a:r>
            <a:r>
              <a:rPr dirty="0" sz="1800" spc="-75">
                <a:latin typeface="Calibri"/>
                <a:cs typeface="Calibri"/>
              </a:rPr>
              <a:t>в</a:t>
            </a:r>
            <a:r>
              <a:rPr dirty="0" sz="1800" spc="-45">
                <a:latin typeface="Calibri"/>
                <a:cs typeface="Calibri"/>
              </a:rPr>
              <a:t>л</a:t>
            </a:r>
            <a:r>
              <a:rPr dirty="0" sz="1800" spc="-50">
                <a:latin typeface="Calibri"/>
                <a:cs typeface="Calibri"/>
              </a:rPr>
              <a:t>я</a:t>
            </a:r>
            <a:r>
              <a:rPr dirty="0" sz="1800" spc="-55">
                <a:latin typeface="Calibri"/>
                <a:cs typeface="Calibri"/>
              </a:rPr>
              <a:t>е</a:t>
            </a:r>
            <a:r>
              <a:rPr dirty="0" sz="1800" spc="-65">
                <a:latin typeface="Calibri"/>
                <a:cs typeface="Calibri"/>
              </a:rPr>
              <a:t>т</a:t>
            </a:r>
            <a:r>
              <a:rPr dirty="0" sz="1800" spc="-55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я	</a:t>
            </a:r>
            <a:r>
              <a:rPr dirty="0" sz="1800" spc="-55">
                <a:latin typeface="Calibri"/>
                <a:cs typeface="Calibri"/>
              </a:rPr>
              <a:t>ч</a:t>
            </a:r>
            <a:r>
              <a:rPr dirty="0" sz="1800" spc="-50">
                <a:latin typeface="Calibri"/>
                <a:cs typeface="Calibri"/>
              </a:rPr>
              <a:t>а</a:t>
            </a:r>
            <a:r>
              <a:rPr dirty="0" sz="1800" spc="-55">
                <a:latin typeface="Calibri"/>
                <a:cs typeface="Calibri"/>
              </a:rPr>
              <a:t>с</a:t>
            </a:r>
            <a:r>
              <a:rPr dirty="0" sz="1800" spc="-50">
                <a:latin typeface="Calibri"/>
                <a:cs typeface="Calibri"/>
              </a:rPr>
              <a:t>т</a:t>
            </a:r>
            <a:r>
              <a:rPr dirty="0" sz="1800" spc="-45">
                <a:latin typeface="Calibri"/>
                <a:cs typeface="Calibri"/>
              </a:rPr>
              <a:t>ь</a:t>
            </a:r>
            <a:r>
              <a:rPr dirty="0" sz="1800">
                <a:latin typeface="Calibri"/>
                <a:cs typeface="Calibri"/>
              </a:rPr>
              <a:t>ю	</a:t>
            </a:r>
            <a:r>
              <a:rPr dirty="0" sz="1800" spc="-50">
                <a:latin typeface="Calibri"/>
                <a:cs typeface="Calibri"/>
              </a:rPr>
              <a:t>п</a:t>
            </a:r>
            <a:r>
              <a:rPr dirty="0" sz="1800" spc="-45">
                <a:latin typeface="Calibri"/>
                <a:cs typeface="Calibri"/>
              </a:rPr>
              <a:t>л</a:t>
            </a:r>
            <a:r>
              <a:rPr dirty="0" sz="1800" spc="-50">
                <a:latin typeface="Calibri"/>
                <a:cs typeface="Calibri"/>
              </a:rPr>
              <a:t>ан</a:t>
            </a:r>
            <a:r>
              <a:rPr dirty="0" sz="1800">
                <a:latin typeface="Calibri"/>
                <a:cs typeface="Calibri"/>
              </a:rPr>
              <a:t>а	</a:t>
            </a:r>
            <a:r>
              <a:rPr dirty="0" sz="1800" spc="-50">
                <a:latin typeface="Calibri"/>
                <a:cs typeface="Calibri"/>
              </a:rPr>
              <a:t>во</a:t>
            </a:r>
            <a:r>
              <a:rPr dirty="0" sz="1800" spc="-55">
                <a:latin typeface="Calibri"/>
                <a:cs typeface="Calibri"/>
              </a:rPr>
              <a:t>с</a:t>
            </a:r>
            <a:r>
              <a:rPr dirty="0" sz="1800" spc="-50">
                <a:latin typeface="Calibri"/>
                <a:cs typeface="Calibri"/>
              </a:rPr>
              <a:t>пита</a:t>
            </a:r>
            <a:r>
              <a:rPr dirty="0" sz="1800" spc="-65">
                <a:latin typeface="Calibri"/>
                <a:cs typeface="Calibri"/>
              </a:rPr>
              <a:t>т</a:t>
            </a:r>
            <a:r>
              <a:rPr dirty="0" sz="1800" spc="-85">
                <a:latin typeface="Calibri"/>
                <a:cs typeface="Calibri"/>
              </a:rPr>
              <a:t>е</a:t>
            </a:r>
            <a:r>
              <a:rPr dirty="0" sz="1800" spc="-45">
                <a:latin typeface="Calibri"/>
                <a:cs typeface="Calibri"/>
              </a:rPr>
              <a:t>л</a:t>
            </a:r>
            <a:r>
              <a:rPr dirty="0" sz="1800" spc="-55">
                <a:latin typeface="Calibri"/>
                <a:cs typeface="Calibri"/>
              </a:rPr>
              <a:t>ь</a:t>
            </a:r>
            <a:r>
              <a:rPr dirty="0" sz="1800" spc="-50">
                <a:latin typeface="Calibri"/>
                <a:cs typeface="Calibri"/>
              </a:rPr>
              <a:t>но</a:t>
            </a:r>
            <a:r>
              <a:rPr dirty="0" sz="1800">
                <a:latin typeface="Calibri"/>
                <a:cs typeface="Calibri"/>
              </a:rPr>
              <a:t>й  </a:t>
            </a:r>
            <a:r>
              <a:rPr dirty="0" sz="1800" spc="-50">
                <a:latin typeface="Calibri"/>
                <a:cs typeface="Calibri"/>
              </a:rPr>
              <a:t>раб</a:t>
            </a:r>
            <a:r>
              <a:rPr dirty="0" sz="1800" spc="-65">
                <a:latin typeface="Calibri"/>
                <a:cs typeface="Calibri"/>
              </a:rPr>
              <a:t>о</a:t>
            </a:r>
            <a:r>
              <a:rPr dirty="0" sz="1800" spc="-50">
                <a:latin typeface="Calibri"/>
                <a:cs typeface="Calibri"/>
              </a:rPr>
              <a:t>т</a:t>
            </a:r>
            <a:r>
              <a:rPr dirty="0" sz="1800">
                <a:latin typeface="Calibri"/>
                <a:cs typeface="Calibri"/>
              </a:rPr>
              <a:t>ы</a:t>
            </a:r>
            <a:r>
              <a:rPr dirty="0" sz="1800" spc="-10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обра</a:t>
            </a:r>
            <a:r>
              <a:rPr dirty="0" sz="1800" spc="-55">
                <a:latin typeface="Calibri"/>
                <a:cs typeface="Calibri"/>
              </a:rPr>
              <a:t>з</a:t>
            </a:r>
            <a:r>
              <a:rPr dirty="0" sz="1800" spc="-50">
                <a:latin typeface="Calibri"/>
                <a:cs typeface="Calibri"/>
              </a:rPr>
              <a:t>ова</a:t>
            </a:r>
            <a:r>
              <a:rPr dirty="0" sz="1800" spc="-65">
                <a:latin typeface="Calibri"/>
                <a:cs typeface="Calibri"/>
              </a:rPr>
              <a:t>т</a:t>
            </a:r>
            <a:r>
              <a:rPr dirty="0" sz="1800" spc="-70">
                <a:latin typeface="Calibri"/>
                <a:cs typeface="Calibri"/>
              </a:rPr>
              <a:t>е</a:t>
            </a:r>
            <a:r>
              <a:rPr dirty="0" sz="1800" spc="-45">
                <a:latin typeface="Calibri"/>
                <a:cs typeface="Calibri"/>
              </a:rPr>
              <a:t>л</a:t>
            </a:r>
            <a:r>
              <a:rPr dirty="0" sz="1800" spc="-55">
                <a:latin typeface="Calibri"/>
                <a:cs typeface="Calibri"/>
              </a:rPr>
              <a:t>ь</a:t>
            </a:r>
            <a:r>
              <a:rPr dirty="0" sz="1800" spc="-50">
                <a:latin typeface="Calibri"/>
                <a:cs typeface="Calibri"/>
              </a:rPr>
              <a:t>но</a:t>
            </a:r>
            <a:r>
              <a:rPr dirty="0" sz="1800">
                <a:latin typeface="Calibri"/>
                <a:cs typeface="Calibri"/>
              </a:rPr>
              <a:t>й</a:t>
            </a:r>
            <a:r>
              <a:rPr dirty="0" sz="1800" spc="-1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органи</a:t>
            </a:r>
            <a:r>
              <a:rPr dirty="0" sz="1800" spc="-55">
                <a:latin typeface="Calibri"/>
                <a:cs typeface="Calibri"/>
              </a:rPr>
              <a:t>з</a:t>
            </a:r>
            <a:r>
              <a:rPr dirty="0" sz="1800" spc="-50">
                <a:latin typeface="Calibri"/>
                <a:cs typeface="Calibri"/>
              </a:rPr>
              <a:t>а</a:t>
            </a:r>
            <a:r>
              <a:rPr dirty="0" sz="1800" spc="-55">
                <a:latin typeface="Calibri"/>
                <a:cs typeface="Calibri"/>
              </a:rPr>
              <a:t>ц</a:t>
            </a:r>
            <a:r>
              <a:rPr dirty="0" sz="1800" spc="-50">
                <a:latin typeface="Calibri"/>
                <a:cs typeface="Calibri"/>
              </a:rPr>
              <a:t>ии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algn="ctr" marL="2202815" marR="5080">
              <a:lnSpc>
                <a:spcPct val="100000"/>
              </a:lnSpc>
            </a:pP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МОДЕЛИ</a:t>
            </a:r>
            <a:r>
              <a:rPr dirty="0" sz="1800" spc="-6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r>
              <a:rPr dirty="0" sz="1800" spc="-5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СИСТЕМЫ </a:t>
            </a:r>
            <a:r>
              <a:rPr dirty="0" sz="1800" spc="-58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3399"/>
                </a:solidFill>
                <a:latin typeface="Arial Black"/>
                <a:cs typeface="Arial Black"/>
              </a:rPr>
              <a:t>РАБОТЫ</a:t>
            </a:r>
            <a:r>
              <a:rPr dirty="0" sz="1800" spc="-2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3399"/>
                </a:solidFill>
                <a:latin typeface="Arial Black"/>
                <a:cs typeface="Arial Black"/>
              </a:rPr>
              <a:t>ЮНАРМЕЙСКОГО</a:t>
            </a:r>
            <a:endParaRPr sz="1800">
              <a:latin typeface="Arial Black"/>
              <a:cs typeface="Arial Black"/>
            </a:endParaRPr>
          </a:p>
          <a:p>
            <a:pPr algn="ctr" marL="2190750">
              <a:lnSpc>
                <a:spcPct val="100000"/>
              </a:lnSpc>
            </a:pP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ДВИЖЕНИЯ</a:t>
            </a:r>
            <a:r>
              <a:rPr dirty="0" sz="1800" spc="-6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В</a:t>
            </a:r>
            <a:r>
              <a:rPr dirty="0" sz="1800" spc="-25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ОБРАЗОВАТЕЛЬНОЙ</a:t>
            </a:r>
            <a:endParaRPr sz="1800">
              <a:latin typeface="Arial Black"/>
              <a:cs typeface="Arial Black"/>
            </a:endParaRPr>
          </a:p>
          <a:p>
            <a:pPr algn="ctr" marL="2190115">
              <a:lnSpc>
                <a:spcPct val="100000"/>
              </a:lnSpc>
            </a:pPr>
            <a:r>
              <a:rPr dirty="0" sz="1800">
                <a:solidFill>
                  <a:srgbClr val="003399"/>
                </a:solidFill>
                <a:latin typeface="Arial Black"/>
                <a:cs typeface="Arial Black"/>
              </a:rPr>
              <a:t>ОРГАНИЗАЦИИ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3504" y="529590"/>
            <a:ext cx="3195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Создание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специализированных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375" y="803909"/>
            <a:ext cx="37090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юнармейских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классов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Целый </a:t>
            </a:r>
            <a:r>
              <a:rPr dirty="0" sz="1800" spc="-5">
                <a:latin typeface="Calibri"/>
                <a:cs typeface="Calibri"/>
              </a:rPr>
              <a:t>класс </a:t>
            </a:r>
            <a:r>
              <a:rPr dirty="0" sz="1800">
                <a:latin typeface="Calibri"/>
                <a:cs typeface="Calibri"/>
              </a:rPr>
              <a:t>с </a:t>
            </a:r>
            <a:r>
              <a:rPr dirty="0" sz="1800" spc="-15">
                <a:latin typeface="Calibri"/>
                <a:cs typeface="Calibri"/>
              </a:rPr>
              <a:t>согласия </a:t>
            </a:r>
            <a:r>
              <a:rPr dirty="0" sz="1800" spc="-10">
                <a:latin typeface="Calibri"/>
                <a:cs typeface="Calibri"/>
              </a:rPr>
              <a:t>родителей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детей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формируется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как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юнармейский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отряд.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972" y="4346194"/>
            <a:ext cx="3520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Формирование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отрядов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</a:t>
            </a:r>
            <a:r>
              <a:rPr dirty="0" sz="1800" spc="10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уровне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095" y="4620514"/>
            <a:ext cx="4051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классов</a:t>
            </a:r>
            <a:r>
              <a:rPr dirty="0" sz="1800" b="1">
                <a:latin typeface="Calibri"/>
                <a:cs typeface="Calibri"/>
              </a:rPr>
              <a:t> или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среди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параллелей</a:t>
            </a:r>
            <a:r>
              <a:rPr dirty="0" sz="1800" spc="-10">
                <a:latin typeface="Calibri"/>
                <a:cs typeface="Calibri"/>
              </a:rPr>
              <a:t>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где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из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числа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желающих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(минимум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человека)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095" y="5169230"/>
            <a:ext cx="40538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7655" algn="l"/>
                <a:tab pos="3106420" algn="l"/>
                <a:tab pos="3916045" algn="l"/>
              </a:tabLst>
            </a:pPr>
            <a:r>
              <a:rPr dirty="0" sz="1800">
                <a:latin typeface="Calibri"/>
                <a:cs typeface="Calibri"/>
              </a:rPr>
              <a:t>фор­м</a:t>
            </a:r>
            <a:r>
              <a:rPr dirty="0" sz="1800" spc="-10">
                <a:latin typeface="Calibri"/>
                <a:cs typeface="Calibri"/>
              </a:rPr>
              <a:t>и</a:t>
            </a:r>
            <a:r>
              <a:rPr dirty="0" sz="1800" spc="-15">
                <a:latin typeface="Calibri"/>
                <a:cs typeface="Calibri"/>
              </a:rPr>
              <a:t>р</a:t>
            </a:r>
            <a:r>
              <a:rPr dirty="0" sz="1800" spc="-25">
                <a:latin typeface="Calibri"/>
                <a:cs typeface="Calibri"/>
              </a:rPr>
              <a:t>у</a:t>
            </a:r>
            <a:r>
              <a:rPr dirty="0" sz="1800" spc="-10">
                <a:latin typeface="Calibri"/>
                <a:cs typeface="Calibri"/>
              </a:rPr>
              <a:t>е</a:t>
            </a:r>
            <a:r>
              <a:rPr dirty="0" sz="1800" spc="-15">
                <a:latin typeface="Calibri"/>
                <a:cs typeface="Calibri"/>
              </a:rPr>
              <a:t>т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я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ю</a:t>
            </a:r>
            <a:r>
              <a:rPr dirty="0" sz="1800" spc="-10">
                <a:latin typeface="Calibri"/>
                <a:cs typeface="Calibri"/>
              </a:rPr>
              <a:t>н</a:t>
            </a:r>
            <a:r>
              <a:rPr dirty="0" sz="1800">
                <a:latin typeface="Calibri"/>
                <a:cs typeface="Calibri"/>
              </a:rPr>
              <a:t>армей</a:t>
            </a:r>
            <a:r>
              <a:rPr dirty="0" sz="1800" spc="-15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к</a:t>
            </a:r>
            <a:r>
              <a:rPr dirty="0" sz="1800" spc="10">
                <a:latin typeface="Calibri"/>
                <a:cs typeface="Calibri"/>
              </a:rPr>
              <a:t>и</a:t>
            </a:r>
            <a:r>
              <a:rPr dirty="0" sz="1800">
                <a:latin typeface="Calibri"/>
                <a:cs typeface="Calibri"/>
              </a:rPr>
              <a:t>й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5">
                <a:latin typeface="Calibri"/>
                <a:cs typeface="Calibri"/>
              </a:rPr>
              <a:t>о</a:t>
            </a:r>
            <a:r>
              <a:rPr dirty="0" sz="1800" spc="-5">
                <a:latin typeface="Calibri"/>
                <a:cs typeface="Calibri"/>
              </a:rPr>
              <a:t>тря</a:t>
            </a:r>
            <a:r>
              <a:rPr dirty="0" sz="1800">
                <a:latin typeface="Calibri"/>
                <a:cs typeface="Calibri"/>
              </a:rPr>
              <a:t>д.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095" y="5443829"/>
            <a:ext cx="40525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4400" algn="l"/>
                <a:tab pos="1722755" algn="l"/>
                <a:tab pos="2999740" algn="l"/>
              </a:tabLst>
            </a:pPr>
            <a:r>
              <a:rPr dirty="0" sz="1800" spc="-20">
                <a:latin typeface="Calibri"/>
                <a:cs typeface="Calibri"/>
              </a:rPr>
              <a:t>к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 spc="-15">
                <a:latin typeface="Calibri"/>
                <a:cs typeface="Calibri"/>
              </a:rPr>
              <a:t>ж</a:t>
            </a:r>
            <a:r>
              <a:rPr dirty="0" sz="1800" spc="-10">
                <a:latin typeface="Calibri"/>
                <a:cs typeface="Calibri"/>
              </a:rPr>
              <a:t>д</a:t>
            </a:r>
            <a:r>
              <a:rPr dirty="0" sz="1800" spc="-5">
                <a:latin typeface="Calibri"/>
                <a:cs typeface="Calibri"/>
              </a:rPr>
              <a:t>о</a:t>
            </a:r>
            <a:r>
              <a:rPr dirty="0" sz="1800">
                <a:latin typeface="Calibri"/>
                <a:cs typeface="Calibri"/>
              </a:rPr>
              <a:t>м	</a:t>
            </a:r>
            <a:r>
              <a:rPr dirty="0" sz="1800" spc="-15">
                <a:latin typeface="Calibri"/>
                <a:cs typeface="Calibri"/>
              </a:rPr>
              <a:t>о</a:t>
            </a:r>
            <a:r>
              <a:rPr dirty="0" sz="1800" spc="-5">
                <a:latin typeface="Calibri"/>
                <a:cs typeface="Calibri"/>
              </a:rPr>
              <a:t>тря</a:t>
            </a:r>
            <a:r>
              <a:rPr dirty="0" sz="1800" spc="-25">
                <a:latin typeface="Calibri"/>
                <a:cs typeface="Calibri"/>
              </a:rPr>
              <a:t>д</a:t>
            </a:r>
            <a:r>
              <a:rPr dirty="0" sz="1800">
                <a:latin typeface="Calibri"/>
                <a:cs typeface="Calibri"/>
              </a:rPr>
              <a:t>е	выбир</a:t>
            </a:r>
            <a:r>
              <a:rPr dirty="0" sz="1800" spc="5">
                <a:latin typeface="Calibri"/>
                <a:cs typeface="Calibri"/>
              </a:rPr>
              <a:t>а</a:t>
            </a:r>
            <a:r>
              <a:rPr dirty="0" sz="1800" spc="-10">
                <a:latin typeface="Calibri"/>
                <a:cs typeface="Calibri"/>
              </a:rPr>
              <a:t>е</a:t>
            </a:r>
            <a:r>
              <a:rPr dirty="0" sz="1800" spc="-5">
                <a:latin typeface="Calibri"/>
                <a:cs typeface="Calibri"/>
              </a:rPr>
              <a:t>т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>
                <a:latin typeface="Calibri"/>
                <a:cs typeface="Calibri"/>
              </a:rPr>
              <a:t>я	</a:t>
            </a:r>
            <a:r>
              <a:rPr dirty="0" sz="1800" spc="-20">
                <a:latin typeface="Calibri"/>
                <a:cs typeface="Calibri"/>
              </a:rPr>
              <a:t>к</a:t>
            </a:r>
            <a:r>
              <a:rPr dirty="0" sz="1800" spc="-5">
                <a:latin typeface="Calibri"/>
                <a:cs typeface="Calibri"/>
              </a:rPr>
              <a:t>о</a:t>
            </a:r>
            <a:r>
              <a:rPr dirty="0" sz="1800" spc="-10">
                <a:latin typeface="Calibri"/>
                <a:cs typeface="Calibri"/>
              </a:rPr>
              <a:t>м</a:t>
            </a:r>
            <a:r>
              <a:rPr dirty="0" sz="1800">
                <a:latin typeface="Calibri"/>
                <a:cs typeface="Calibri"/>
              </a:rPr>
              <a:t>анди</a:t>
            </a:r>
            <a:r>
              <a:rPr dirty="0" sz="1800" spc="5">
                <a:latin typeface="Calibri"/>
                <a:cs typeface="Calibri"/>
              </a:rPr>
              <a:t>р</a:t>
            </a:r>
            <a:r>
              <a:rPr dirty="0" sz="1800">
                <a:latin typeface="Calibri"/>
                <a:cs typeface="Calibri"/>
              </a:rPr>
              <a:t>.  </a:t>
            </a:r>
            <a:r>
              <a:rPr dirty="0" sz="1800" spc="-5">
                <a:latin typeface="Calibri"/>
                <a:cs typeface="Calibri"/>
              </a:rPr>
              <a:t>Из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числа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всех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ко­мандиров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формируется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095" y="5992469"/>
            <a:ext cx="4050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2341245" algn="l"/>
              </a:tabLst>
            </a:pPr>
            <a:r>
              <a:rPr dirty="0" sz="1800" spc="-5">
                <a:latin typeface="Calibri"/>
                <a:cs typeface="Calibri"/>
              </a:rPr>
              <a:t>Шта</a:t>
            </a:r>
            <a:r>
              <a:rPr dirty="0" sz="1800">
                <a:latin typeface="Calibri"/>
                <a:cs typeface="Calibri"/>
              </a:rPr>
              <a:t>б	ю</a:t>
            </a:r>
            <a:r>
              <a:rPr dirty="0" sz="1800" spc="-10">
                <a:latin typeface="Calibri"/>
                <a:cs typeface="Calibri"/>
              </a:rPr>
              <a:t>н</a:t>
            </a:r>
            <a:r>
              <a:rPr dirty="0" sz="1800">
                <a:latin typeface="Calibri"/>
                <a:cs typeface="Calibri"/>
              </a:rPr>
              <a:t>ар</a:t>
            </a:r>
            <a:r>
              <a:rPr dirty="0" sz="1800" spc="10">
                <a:latin typeface="Calibri"/>
                <a:cs typeface="Calibri"/>
              </a:rPr>
              <a:t>м</a:t>
            </a:r>
            <a:r>
              <a:rPr dirty="0" sz="1800">
                <a:latin typeface="Calibri"/>
                <a:cs typeface="Calibri"/>
              </a:rPr>
              <a:t>ей</a:t>
            </a:r>
            <a:r>
              <a:rPr dirty="0" sz="1800" spc="-15">
                <a:latin typeface="Calibri"/>
                <a:cs typeface="Calibri"/>
              </a:rPr>
              <a:t>ц</a:t>
            </a:r>
            <a:r>
              <a:rPr dirty="0" sz="1800">
                <a:latin typeface="Calibri"/>
                <a:cs typeface="Calibri"/>
              </a:rPr>
              <a:t>ев	</a:t>
            </a:r>
            <a:r>
              <a:rPr dirty="0" sz="1800" spc="-5">
                <a:latin typeface="Calibri"/>
                <a:cs typeface="Calibri"/>
              </a:rPr>
              <a:t>образ</a:t>
            </a:r>
            <a:r>
              <a:rPr dirty="0" sz="1800" spc="5">
                <a:latin typeface="Calibri"/>
                <a:cs typeface="Calibri"/>
              </a:rPr>
              <a:t>о</a:t>
            </a:r>
            <a:r>
              <a:rPr dirty="0" sz="1800">
                <a:latin typeface="Calibri"/>
                <a:cs typeface="Calibri"/>
              </a:rPr>
              <a:t>ва</a:t>
            </a:r>
            <a:r>
              <a:rPr dirty="0" sz="1800" spc="-10">
                <a:latin typeface="Calibri"/>
                <a:cs typeface="Calibri"/>
              </a:rPr>
              <a:t>т</a:t>
            </a:r>
            <a:r>
              <a:rPr dirty="0" sz="1800" spc="-35">
                <a:latin typeface="Calibri"/>
                <a:cs typeface="Calibri"/>
              </a:rPr>
              <a:t>е</a:t>
            </a:r>
            <a:r>
              <a:rPr dirty="0" sz="1800">
                <a:latin typeface="Calibri"/>
                <a:cs typeface="Calibri"/>
              </a:rPr>
              <a:t>л</a:t>
            </a:r>
            <a:r>
              <a:rPr dirty="0" sz="1800" spc="-5">
                <a:latin typeface="Calibri"/>
                <a:cs typeface="Calibri"/>
              </a:rPr>
              <a:t>ь</a:t>
            </a:r>
            <a:r>
              <a:rPr dirty="0" sz="1800">
                <a:latin typeface="Calibri"/>
                <a:cs typeface="Calibri"/>
              </a:rPr>
              <a:t>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095" y="6266789"/>
            <a:ext cx="1334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организации.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3238" y="4455921"/>
            <a:ext cx="2893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Организация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краткосрочных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1361" y="4730242"/>
            <a:ext cx="32689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курсов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по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выбору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«знакомство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Юнармией»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1361" y="5278958"/>
            <a:ext cx="4014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2193290" algn="l"/>
                <a:tab pos="3084830" algn="l"/>
                <a:tab pos="3891279" algn="l"/>
              </a:tabLst>
            </a:pPr>
            <a:r>
              <a:rPr dirty="0" sz="1800" spc="-5">
                <a:latin typeface="Calibri"/>
                <a:cs typeface="Calibri"/>
              </a:rPr>
              <a:t>П</a:t>
            </a:r>
            <a:r>
              <a:rPr dirty="0" sz="1800">
                <a:latin typeface="Calibri"/>
                <a:cs typeface="Calibri"/>
              </a:rPr>
              <a:t>о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п</a:t>
            </a:r>
            <a:r>
              <a:rPr dirty="0" sz="1800" spc="5">
                <a:latin typeface="Calibri"/>
                <a:cs typeface="Calibri"/>
              </a:rPr>
              <a:t>р</a:t>
            </a:r>
            <a:r>
              <a:rPr dirty="0" sz="1800" spc="-30">
                <a:latin typeface="Calibri"/>
                <a:cs typeface="Calibri"/>
              </a:rPr>
              <a:t>ох</a:t>
            </a:r>
            <a:r>
              <a:rPr dirty="0" sz="1800" spc="-15">
                <a:latin typeface="Calibri"/>
                <a:cs typeface="Calibri"/>
              </a:rPr>
              <a:t>о</a:t>
            </a:r>
            <a:r>
              <a:rPr dirty="0" sz="1800" spc="-10">
                <a:latin typeface="Calibri"/>
                <a:cs typeface="Calibri"/>
              </a:rPr>
              <a:t>жде</a:t>
            </a:r>
            <a:r>
              <a:rPr dirty="0" sz="1800">
                <a:latin typeface="Calibri"/>
                <a:cs typeface="Calibri"/>
              </a:rPr>
              <a:t>н</a:t>
            </a:r>
            <a:r>
              <a:rPr dirty="0" sz="1800" spc="-10">
                <a:latin typeface="Calibri"/>
                <a:cs typeface="Calibri"/>
              </a:rPr>
              <a:t>и</a:t>
            </a:r>
            <a:r>
              <a:rPr dirty="0" sz="1800">
                <a:latin typeface="Calibri"/>
                <a:cs typeface="Calibri"/>
              </a:rPr>
              <a:t>ю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">
                <a:latin typeface="Calibri"/>
                <a:cs typeface="Calibri"/>
              </a:rPr>
              <a:t>та</a:t>
            </a:r>
            <a:r>
              <a:rPr dirty="0" sz="1800" spc="-25">
                <a:latin typeface="Calibri"/>
                <a:cs typeface="Calibri"/>
              </a:rPr>
              <a:t>к</a:t>
            </a:r>
            <a:r>
              <a:rPr dirty="0" sz="1800" spc="-5">
                <a:latin typeface="Calibri"/>
                <a:cs typeface="Calibri"/>
              </a:rPr>
              <a:t>о</a:t>
            </a:r>
            <a:r>
              <a:rPr dirty="0" sz="1800" spc="-15">
                <a:latin typeface="Calibri"/>
                <a:cs typeface="Calibri"/>
              </a:rPr>
              <a:t>г</a:t>
            </a:r>
            <a:r>
              <a:rPr dirty="0" sz="1800">
                <a:latin typeface="Calibri"/>
                <a:cs typeface="Calibri"/>
              </a:rPr>
              <a:t>о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курса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1361" y="5827877"/>
            <a:ext cx="3082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908175" algn="l"/>
                <a:tab pos="2848610" algn="l"/>
              </a:tabLst>
            </a:pPr>
            <a:r>
              <a:rPr dirty="0" sz="1800">
                <a:latin typeface="Calibri"/>
                <a:cs typeface="Calibri"/>
              </a:rPr>
              <a:t>быть	</a:t>
            </a:r>
            <a:r>
              <a:rPr dirty="0" sz="1800" spc="-10">
                <a:latin typeface="Calibri"/>
                <a:cs typeface="Calibri"/>
              </a:rPr>
              <a:t>с</a:t>
            </a:r>
            <a:r>
              <a:rPr dirty="0" sz="1800" spc="5">
                <a:latin typeface="Calibri"/>
                <a:cs typeface="Calibri"/>
              </a:rPr>
              <a:t>о</a:t>
            </a:r>
            <a:r>
              <a:rPr dirty="0" sz="1800" spc="-20">
                <a:latin typeface="Calibri"/>
                <a:cs typeface="Calibri"/>
              </a:rPr>
              <a:t>з</a:t>
            </a:r>
            <a:r>
              <a:rPr dirty="0" sz="1800" spc="-5">
                <a:latin typeface="Calibri"/>
                <a:cs typeface="Calibri"/>
              </a:rPr>
              <a:t>да</a:t>
            </a:r>
            <a:r>
              <a:rPr dirty="0" sz="1800">
                <a:latin typeface="Calibri"/>
                <a:cs typeface="Calibri"/>
              </a:rPr>
              <a:t>н	</a:t>
            </a:r>
            <a:r>
              <a:rPr dirty="0" sz="1800" spc="-15">
                <a:latin typeface="Calibri"/>
                <a:cs typeface="Calibri"/>
              </a:rPr>
              <a:t>о</a:t>
            </a:r>
            <a:r>
              <a:rPr dirty="0" sz="1800" spc="-5">
                <a:latin typeface="Calibri"/>
                <a:cs typeface="Calibri"/>
              </a:rPr>
              <a:t>тря</a:t>
            </a:r>
            <a:r>
              <a:rPr dirty="0" sz="1800">
                <a:latin typeface="Calibri"/>
                <a:cs typeface="Calibri"/>
              </a:rPr>
              <a:t>д	</a:t>
            </a:r>
            <a:r>
              <a:rPr dirty="0" sz="1800" spc="-5">
                <a:latin typeface="Calibri"/>
                <a:cs typeface="Calibri"/>
              </a:rPr>
              <a:t>из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01361" y="5553557"/>
            <a:ext cx="4013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  <a:tabLst>
                <a:tab pos="1900555" algn="l"/>
                <a:tab pos="3357245" algn="l"/>
              </a:tabLst>
            </a:pPr>
            <a:r>
              <a:rPr dirty="0" sz="1800" spc="-5">
                <a:latin typeface="Calibri"/>
                <a:cs typeface="Calibri"/>
              </a:rPr>
              <a:t>образова</a:t>
            </a:r>
            <a:r>
              <a:rPr dirty="0" sz="1800" spc="-15">
                <a:latin typeface="Calibri"/>
                <a:cs typeface="Calibri"/>
              </a:rPr>
              <a:t>т</a:t>
            </a:r>
            <a:r>
              <a:rPr dirty="0" sz="1800" spc="-20">
                <a:latin typeface="Calibri"/>
                <a:cs typeface="Calibri"/>
              </a:rPr>
              <a:t>е</a:t>
            </a:r>
            <a:r>
              <a:rPr dirty="0" sz="1800">
                <a:latin typeface="Calibri"/>
                <a:cs typeface="Calibri"/>
              </a:rPr>
              <a:t>л</a:t>
            </a:r>
            <a:r>
              <a:rPr dirty="0" sz="1800" spc="-5">
                <a:latin typeface="Calibri"/>
                <a:cs typeface="Calibri"/>
              </a:rPr>
              <a:t>ь</a:t>
            </a:r>
            <a:r>
              <a:rPr dirty="0" sz="1800">
                <a:latin typeface="Calibri"/>
                <a:cs typeface="Calibri"/>
              </a:rPr>
              <a:t>ной	</a:t>
            </a:r>
            <a:r>
              <a:rPr dirty="0" sz="1800" spc="-5">
                <a:latin typeface="Calibri"/>
                <a:cs typeface="Calibri"/>
              </a:rPr>
              <a:t>орг</a:t>
            </a:r>
            <a:r>
              <a:rPr dirty="0" sz="1800">
                <a:latin typeface="Calibri"/>
                <a:cs typeface="Calibri"/>
              </a:rPr>
              <a:t>ани</a:t>
            </a:r>
            <a:r>
              <a:rPr dirty="0" sz="1800" spc="-15">
                <a:latin typeface="Calibri"/>
                <a:cs typeface="Calibri"/>
              </a:rPr>
              <a:t>з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 spc="5">
                <a:latin typeface="Calibri"/>
                <a:cs typeface="Calibri"/>
              </a:rPr>
              <a:t>ц</a:t>
            </a:r>
            <a:r>
              <a:rPr dirty="0" sz="1800">
                <a:latin typeface="Calibri"/>
                <a:cs typeface="Calibri"/>
              </a:rPr>
              <a:t>ии	</a:t>
            </a:r>
            <a:r>
              <a:rPr dirty="0" sz="1800" spc="-5">
                <a:latin typeface="Calibri"/>
                <a:cs typeface="Calibri"/>
              </a:rPr>
              <a:t>м</a:t>
            </a:r>
            <a:r>
              <a:rPr dirty="0" sz="1800" spc="-20">
                <a:latin typeface="Calibri"/>
                <a:cs typeface="Calibri"/>
              </a:rPr>
              <a:t>о</a:t>
            </a:r>
            <a:r>
              <a:rPr dirty="0" sz="1800" spc="-30">
                <a:latin typeface="Calibri"/>
                <a:cs typeface="Calibri"/>
              </a:rPr>
              <a:t>ж</a:t>
            </a:r>
            <a:r>
              <a:rPr dirty="0" sz="1800" spc="-10">
                <a:latin typeface="Calibri"/>
                <a:cs typeface="Calibri"/>
              </a:rPr>
              <a:t>е</a:t>
            </a:r>
            <a:r>
              <a:rPr dirty="0" sz="1800"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числа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1361" y="6102197"/>
            <a:ext cx="3089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обучающихся,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прошедших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курс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8592" y="270751"/>
            <a:ext cx="542290" cy="363220"/>
            <a:chOff x="168592" y="270751"/>
            <a:chExt cx="542290" cy="363220"/>
          </a:xfrm>
        </p:grpSpPr>
        <p:sp>
          <p:nvSpPr>
            <p:cNvPr id="24" name="object 24"/>
            <p:cNvSpPr/>
            <p:nvPr/>
          </p:nvSpPr>
          <p:spPr>
            <a:xfrm>
              <a:off x="181292" y="283451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1292" y="283451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90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25627" y="236677"/>
            <a:ext cx="2292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3399"/>
                </a:solidFill>
                <a:latin typeface="Arial Black"/>
                <a:cs typeface="Arial Black"/>
              </a:rPr>
              <a:t>1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00194" y="246748"/>
            <a:ext cx="542290" cy="363220"/>
            <a:chOff x="4600194" y="246748"/>
            <a:chExt cx="542290" cy="363220"/>
          </a:xfrm>
        </p:grpSpPr>
        <p:sp>
          <p:nvSpPr>
            <p:cNvPr id="28" name="object 28"/>
            <p:cNvSpPr/>
            <p:nvPr/>
          </p:nvSpPr>
          <p:spPr>
            <a:xfrm>
              <a:off x="4612894" y="259448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612894" y="259448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758054" y="21285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260" y="4197337"/>
            <a:ext cx="516890" cy="337820"/>
          </a:xfrm>
          <a:custGeom>
            <a:avLst/>
            <a:gdLst/>
            <a:ahLst/>
            <a:cxnLst/>
            <a:rect l="l" t="t" r="r" b="b"/>
            <a:pathLst>
              <a:path w="516890" h="337820">
                <a:moveTo>
                  <a:pt x="516445" y="0"/>
                </a:moveTo>
                <a:lnTo>
                  <a:pt x="0" y="0"/>
                </a:lnTo>
                <a:lnTo>
                  <a:pt x="0" y="337197"/>
                </a:lnTo>
                <a:lnTo>
                  <a:pt x="516445" y="337197"/>
                </a:lnTo>
                <a:lnTo>
                  <a:pt x="516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52260" y="4197337"/>
            <a:ext cx="516890" cy="337820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6845">
              <a:lnSpc>
                <a:spcPts val="2620"/>
              </a:lnSpc>
            </a:pPr>
            <a:r>
              <a:rPr dirty="0" sz="2400">
                <a:solidFill>
                  <a:srgbClr val="4F6128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709033" y="4147426"/>
            <a:ext cx="542290" cy="363220"/>
            <a:chOff x="4709033" y="4147426"/>
            <a:chExt cx="542290" cy="363220"/>
          </a:xfrm>
        </p:grpSpPr>
        <p:sp>
          <p:nvSpPr>
            <p:cNvPr id="34" name="object 34"/>
            <p:cNvSpPr/>
            <p:nvPr/>
          </p:nvSpPr>
          <p:spPr>
            <a:xfrm>
              <a:off x="4721733" y="4160126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516445" y="0"/>
                  </a:moveTo>
                  <a:lnTo>
                    <a:pt x="0" y="0"/>
                  </a:lnTo>
                  <a:lnTo>
                    <a:pt x="0" y="337197"/>
                  </a:lnTo>
                  <a:lnTo>
                    <a:pt x="516445" y="337197"/>
                  </a:lnTo>
                  <a:lnTo>
                    <a:pt x="516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21733" y="4160126"/>
              <a:ext cx="516890" cy="337820"/>
            </a:xfrm>
            <a:custGeom>
              <a:avLst/>
              <a:gdLst/>
              <a:ahLst/>
              <a:cxnLst/>
              <a:rect l="l" t="t" r="r" b="b"/>
              <a:pathLst>
                <a:path w="516889" h="337820">
                  <a:moveTo>
                    <a:pt x="0" y="337197"/>
                  </a:moveTo>
                  <a:lnTo>
                    <a:pt x="516445" y="337197"/>
                  </a:lnTo>
                  <a:lnTo>
                    <a:pt x="516445" y="0"/>
                  </a:lnTo>
                  <a:lnTo>
                    <a:pt x="0" y="0"/>
                  </a:lnTo>
                  <a:lnTo>
                    <a:pt x="0" y="337197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4866894" y="411429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Arial Black"/>
                <a:cs typeface="Arial Black"/>
              </a:rPr>
              <a:t>4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21" y="2777235"/>
            <a:ext cx="2093849" cy="1497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1</dc:creator>
  <dc:title>Презентация PowerPoint</dc:title>
  <dcterms:created xsi:type="dcterms:W3CDTF">2024-05-27T12:01:12Z</dcterms:created>
  <dcterms:modified xsi:type="dcterms:W3CDTF">2024-05-27T12:01:12Z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2024-05-27T00:00:00Z</vt:filetime>
  </property>
</Properties>
</file>